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820" r:id="rId5"/>
    <p:sldId id="822" r:id="rId6"/>
    <p:sldId id="834" r:id="rId7"/>
    <p:sldId id="832" r:id="rId8"/>
    <p:sldId id="835" r:id="rId9"/>
    <p:sldId id="836" r:id="rId10"/>
    <p:sldId id="837" r:id="rId11"/>
    <p:sldId id="838" r:id="rId12"/>
    <p:sldId id="839" r:id="rId13"/>
    <p:sldId id="840" r:id="rId14"/>
    <p:sldId id="841" r:id="rId15"/>
    <p:sldId id="83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80" userDrawn="1">
          <p15:clr>
            <a:srgbClr val="A4A3A4"/>
          </p15:clr>
        </p15:guide>
        <p15:guide id="3"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CBBA"/>
    <a:srgbClr val="853F00"/>
    <a:srgbClr val="562F08"/>
    <a:srgbClr val="F7F7F7"/>
    <a:srgbClr val="E6E6E6"/>
    <a:srgbClr val="1C1E26"/>
    <a:srgbClr val="303342"/>
    <a:srgbClr val="485F74"/>
    <a:srgbClr val="354655"/>
    <a:srgbClr val="C8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558" autoAdjust="0"/>
  </p:normalViewPr>
  <p:slideViewPr>
    <p:cSldViewPr snapToGrid="0">
      <p:cViewPr varScale="1">
        <p:scale>
          <a:sx n="82" d="100"/>
          <a:sy n="82" d="100"/>
        </p:scale>
        <p:origin x="710" y="72"/>
      </p:cViewPr>
      <p:guideLst>
        <p:guide orient="horz" pos="4080"/>
        <p:guide pos="3840"/>
      </p:guideLst>
    </p:cSldViewPr>
  </p:slideViewPr>
  <p:outlineViewPr>
    <p:cViewPr>
      <p:scale>
        <a:sx n="75" d="100"/>
        <a:sy n="75" d="100"/>
      </p:scale>
      <p:origin x="0" y="-18576"/>
    </p:cViewPr>
  </p:outlineViewPr>
  <p:notesTextViewPr>
    <p:cViewPr>
      <p:scale>
        <a:sx n="3" d="2"/>
        <a:sy n="3" d="2"/>
      </p:scale>
      <p:origin x="0" y="0"/>
    </p:cViewPr>
  </p:notesTextViewPr>
  <p:sorterViewPr>
    <p:cViewPr varScale="1">
      <p:scale>
        <a:sx n="1" d="1"/>
        <a:sy n="1" d="1"/>
      </p:scale>
      <p:origin x="0" y="-1757"/>
    </p:cViewPr>
  </p:sorterViewPr>
  <p:notesViewPr>
    <p:cSldViewPr snapToGrid="0">
      <p:cViewPr varScale="1">
        <p:scale>
          <a:sx n="65" d="100"/>
          <a:sy n="65" d="100"/>
        </p:scale>
        <p:origin x="3082"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https://d.docs.live.net/a2a9b923e0f98295/Documents/Coffee%20Shop%20Sales%20Analysi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a2a9b923e0f98295/Documents/Coffee%20Shop%20Sales%20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a2a9b923e0f98295/Documents/Coffee%20Shop%20Sales%20Analysi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a2a9b923e0f98295/Documents/Coffee%20Shop%20Sales%20Analysi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1" Type="http://schemas.openxmlformats.org/officeDocument/2006/relationships/oleObject" Target="https://d.docs.live.net/a2a9b923e0f98295/Documents/Coffee%20Shop%20Sales%20Analysis.xlsx" TargetMode="Externa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a2a9b923e0f98295/Documents/Coffee%20Shop%20Sales%20Analysis.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[Coffee Shop Sales Analysis.xlsx]Pivot Table!PivotTable7</c:name>
    <c:fmtId val="-1"/>
  </c:pivotSource>
  <c:chart>
    <c:title>
      <c:tx>
        <c:rich>
          <a:bodyPr rot="0" spcFirstLastPara="1" vertOverflow="ellipsis" vert="horz" wrap="square" anchor="ctr" anchorCtr="1"/>
          <a:lstStyle/>
          <a:p>
            <a:pPr>
              <a:defRPr sz="1400" b="0" i="0" u="none" strike="noStrike" kern="1200" spc="0" baseline="0">
                <a:solidFill>
                  <a:sysClr val="windowText" lastClr="000000"/>
                </a:solidFill>
                <a:latin typeface="+mn-lt"/>
                <a:ea typeface="+mn-ea"/>
                <a:cs typeface="+mn-cs"/>
              </a:defRPr>
            </a:pPr>
            <a:r>
              <a:rPr lang="en-US">
                <a:solidFill>
                  <a:sysClr val="windowText" lastClr="000000"/>
                </a:solidFill>
              </a:rPr>
              <a:t>Total Oreders on Weekdays</a:t>
            </a:r>
          </a:p>
        </c:rich>
      </c:tx>
      <c:overlay val="0"/>
      <c:spPr>
        <a:noFill/>
        <a:ln>
          <a:noFill/>
        </a:ln>
        <a:effectLst/>
      </c:spPr>
      <c:txPr>
        <a:bodyPr rot="0" spcFirstLastPara="1" vertOverflow="ellipsis" vert="horz" wrap="square" anchor="ctr" anchorCtr="1"/>
        <a:lstStyle/>
        <a:p>
          <a:pPr>
            <a:defRPr sz="1400" b="0" i="0" u="none" strike="noStrike" kern="1200" spc="0" baseline="0">
              <a:solidFill>
                <a:sysClr val="windowText" lastClr="000000"/>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rgbClr val="C5670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rgbClr val="C5670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rgbClr val="C5670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Table'!$E$1</c:f>
              <c:strCache>
                <c:ptCount val="1"/>
                <c:pt idx="0">
                  <c:v>Total</c:v>
                </c:pt>
              </c:strCache>
            </c:strRef>
          </c:tx>
          <c:spPr>
            <a:solidFill>
              <a:srgbClr val="C5670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Table'!$D$2:$D$9</c:f>
              <c:strCache>
                <c:ptCount val="7"/>
                <c:pt idx="0">
                  <c:v>Sunday</c:v>
                </c:pt>
                <c:pt idx="1">
                  <c:v>Monday</c:v>
                </c:pt>
                <c:pt idx="2">
                  <c:v>Tuesday</c:v>
                </c:pt>
                <c:pt idx="3">
                  <c:v>Wednesday</c:v>
                </c:pt>
                <c:pt idx="4">
                  <c:v>Thursday</c:v>
                </c:pt>
                <c:pt idx="5">
                  <c:v>Friday</c:v>
                </c:pt>
                <c:pt idx="6">
                  <c:v>Saturday</c:v>
                </c:pt>
              </c:strCache>
            </c:strRef>
          </c:cat>
          <c:val>
            <c:numRef>
              <c:f>'Pivot Table'!$E$2:$E$9</c:f>
              <c:numCache>
                <c:formatCode>General</c:formatCode>
                <c:ptCount val="7"/>
                <c:pt idx="0">
                  <c:v>21096</c:v>
                </c:pt>
                <c:pt idx="1">
                  <c:v>21643</c:v>
                </c:pt>
                <c:pt idx="2">
                  <c:v>21202</c:v>
                </c:pt>
                <c:pt idx="3">
                  <c:v>21310</c:v>
                </c:pt>
                <c:pt idx="4">
                  <c:v>21654</c:v>
                </c:pt>
                <c:pt idx="5">
                  <c:v>21701</c:v>
                </c:pt>
                <c:pt idx="6">
                  <c:v>20510</c:v>
                </c:pt>
              </c:numCache>
            </c:numRef>
          </c:val>
          <c:extLst>
            <c:ext xmlns:c16="http://schemas.microsoft.com/office/drawing/2014/chart" uri="{C3380CC4-5D6E-409C-BE32-E72D297353CC}">
              <c16:uniqueId val="{00000000-8A7A-4C90-9DFD-5FBD9BA3A047}"/>
            </c:ext>
          </c:extLst>
        </c:ser>
        <c:dLbls>
          <c:dLblPos val="outEnd"/>
          <c:showLegendKey val="0"/>
          <c:showVal val="1"/>
          <c:showCatName val="0"/>
          <c:showSerName val="0"/>
          <c:showPercent val="0"/>
          <c:showBubbleSize val="0"/>
        </c:dLbls>
        <c:gapWidth val="182"/>
        <c:axId val="1176766400"/>
        <c:axId val="1981686416"/>
      </c:barChart>
      <c:catAx>
        <c:axId val="1176766400"/>
        <c:scaling>
          <c:orientation val="minMax"/>
        </c:scaling>
        <c:delete val="0"/>
        <c:axPos val="b"/>
        <c:title>
          <c:tx>
            <c:rich>
              <a:bodyPr rot="0" spcFirstLastPara="1" vertOverflow="ellipsis" vert="horz" wrap="square" anchor="ctr" anchorCtr="1"/>
              <a:lstStyle/>
              <a:p>
                <a:pPr>
                  <a:defRPr sz="1100" b="0" i="0" u="none" strike="noStrike" kern="1200" baseline="0">
                    <a:solidFill>
                      <a:sysClr val="windowText" lastClr="000000"/>
                    </a:solidFill>
                    <a:latin typeface="+mn-lt"/>
                    <a:ea typeface="+mn-ea"/>
                    <a:cs typeface="+mn-cs"/>
                  </a:defRPr>
                </a:pPr>
                <a:r>
                  <a:rPr lang="en-IN" sz="1100">
                    <a:solidFill>
                      <a:sysClr val="windowText" lastClr="000000"/>
                    </a:solidFill>
                  </a:rPr>
                  <a:t>Week Days</a:t>
                </a:r>
              </a:p>
            </c:rich>
          </c:tx>
          <c:layout>
            <c:manualLayout>
              <c:xMode val="edge"/>
              <c:yMode val="edge"/>
              <c:x val="0.43931687896954463"/>
              <c:y val="0.89590010253602193"/>
            </c:manualLayout>
          </c:layout>
          <c:overlay val="0"/>
          <c:spPr>
            <a:noFill/>
            <a:ln>
              <a:noFill/>
            </a:ln>
            <a:effectLst/>
          </c:spPr>
          <c:txPr>
            <a:bodyPr rot="0" spcFirstLastPara="1" vertOverflow="ellipsis" vert="horz" wrap="square" anchor="ctr" anchorCtr="1"/>
            <a:lstStyle/>
            <a:p>
              <a:pPr>
                <a:defRPr sz="11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ysClr val="windowText" lastClr="000000"/>
                </a:solidFill>
                <a:latin typeface="+mn-lt"/>
                <a:ea typeface="+mn-ea"/>
                <a:cs typeface="+mn-cs"/>
              </a:defRPr>
            </a:pPr>
            <a:endParaRPr lang="en-US"/>
          </a:p>
        </c:txPr>
        <c:crossAx val="1981686416"/>
        <c:crosses val="autoZero"/>
        <c:auto val="1"/>
        <c:lblAlgn val="ctr"/>
        <c:lblOffset val="100"/>
        <c:noMultiLvlLbl val="0"/>
      </c:catAx>
      <c:valAx>
        <c:axId val="19816864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00" b="0" i="0" u="none" strike="noStrike" kern="1200" baseline="0">
                    <a:solidFill>
                      <a:sysClr val="windowText" lastClr="000000"/>
                    </a:solidFill>
                    <a:latin typeface="+mn-lt"/>
                    <a:ea typeface="+mn-ea"/>
                    <a:cs typeface="+mn-cs"/>
                  </a:defRPr>
                </a:pPr>
                <a:r>
                  <a:rPr lang="en-US" sz="1100">
                    <a:solidFill>
                      <a:sysClr val="windowText" lastClr="000000"/>
                    </a:solidFill>
                  </a:rPr>
                  <a:t>Sales</a:t>
                </a:r>
              </a:p>
            </c:rich>
          </c:tx>
          <c:layout>
            <c:manualLayout>
              <c:xMode val="edge"/>
              <c:yMode val="edge"/>
              <c:x val="1.9432356950395479E-2"/>
              <c:y val="0.45617054800403711"/>
            </c:manualLayout>
          </c:layout>
          <c:overlay val="0"/>
          <c:spPr>
            <a:noFill/>
            <a:ln>
              <a:noFill/>
            </a:ln>
            <a:effectLst/>
          </c:spPr>
          <c:txPr>
            <a:bodyPr rot="-5400000" spcFirstLastPara="1" vertOverflow="ellipsis" vert="horz" wrap="square" anchor="ctr" anchorCtr="1"/>
            <a:lstStyle/>
            <a:p>
              <a:pPr>
                <a:defRPr sz="11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ysClr val="windowText" lastClr="000000"/>
                </a:solidFill>
                <a:latin typeface="+mn-lt"/>
                <a:ea typeface="+mn-ea"/>
                <a:cs typeface="+mn-cs"/>
              </a:defRPr>
            </a:pPr>
            <a:endParaRPr lang="en-US"/>
          </a:p>
        </c:txPr>
        <c:crossAx val="11767664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60000"/>
        <a:lumOff val="40000"/>
      </a:schemeClr>
    </a:solidFill>
    <a:ln w="9525" cap="flat" cmpd="sng" algn="ctr">
      <a:solidFill>
        <a:schemeClr val="tx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[Coffee Shop Sales Analysis.xlsx]Pivot Table!PivotTable1</c:name>
    <c:fmtId val="-1"/>
  </c:pivotSource>
  <c:chart>
    <c:title>
      <c:tx>
        <c:rich>
          <a:bodyPr rot="0" spcFirstLastPara="1" vertOverflow="ellipsis" vert="horz" wrap="square" anchor="ctr" anchorCtr="1"/>
          <a:lstStyle/>
          <a:p>
            <a:pPr>
              <a:defRPr lang="en-US" sz="1200" b="0" i="0" u="none" strike="noStrike" kern="1200" spc="0" baseline="0">
                <a:solidFill>
                  <a:schemeClr val="tx1"/>
                </a:solidFill>
                <a:latin typeface="+mn-lt"/>
                <a:ea typeface="+mn-ea"/>
                <a:cs typeface="+mn-cs"/>
              </a:defRPr>
            </a:pPr>
            <a:r>
              <a:rPr lang="en-IN"/>
              <a:t>Quantity Ordered Based on Hours</a:t>
            </a:r>
          </a:p>
        </c:rich>
      </c:tx>
      <c:overlay val="0"/>
      <c:spPr>
        <a:noFill/>
        <a:ln>
          <a:noFill/>
        </a:ln>
        <a:effectLst/>
      </c:spPr>
      <c:txPr>
        <a:bodyPr rot="0" spcFirstLastPara="1" vertOverflow="ellipsis" vert="horz" wrap="square" anchor="ctr" anchorCtr="1"/>
        <a:lstStyle/>
        <a:p>
          <a:pPr>
            <a:defRPr lang="en-US" sz="12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pPr>
            <a:solidFill>
              <a:schemeClr val="accent1"/>
            </a:solidFill>
            <a:ln w="9525">
              <a:solidFill>
                <a:schemeClr val="accent1"/>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1"/>
          <c:showVal val="1"/>
          <c:showCatName val="1"/>
          <c:showSerName val="1"/>
          <c:showPercent val="1"/>
          <c:showBubbleSize val="1"/>
          <c:extLst>
            <c:ext xmlns:c15="http://schemas.microsoft.com/office/drawing/2012/chart" uri="{CE6537A1-D6FC-4f65-9D91-7224C49458BB}"/>
          </c:extLst>
        </c:dLbl>
      </c:pivotFmt>
      <c:pivotFmt>
        <c:idx val="2"/>
        <c:spPr>
          <a:solidFill>
            <a:schemeClr val="accent1"/>
          </a:solidFill>
          <a:ln w="28575" cap="rnd">
            <a:solidFill>
              <a:srgbClr val="C56706"/>
            </a:solidFill>
            <a:round/>
          </a:ln>
          <a:effectLst/>
        </c:spPr>
        <c:marker>
          <c:symbol val="circle"/>
          <c:size val="5"/>
          <c:spPr>
            <a:solidFill>
              <a:srgbClr val="783F04"/>
            </a:solidFill>
            <a:ln w="9525">
              <a:solidFill>
                <a:srgbClr val="C5670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chemeClr val="tx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rgbClr val="C56706"/>
            </a:solidFill>
            <a:round/>
          </a:ln>
          <a:effectLst/>
        </c:spPr>
        <c:marker>
          <c:symbol val="circle"/>
          <c:size val="5"/>
          <c:spPr>
            <a:solidFill>
              <a:srgbClr val="783F04"/>
            </a:solidFill>
            <a:ln w="9525">
              <a:solidFill>
                <a:srgbClr val="C5670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chemeClr val="tx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rgbClr val="C56706"/>
            </a:solidFill>
            <a:round/>
          </a:ln>
          <a:effectLst/>
        </c:spPr>
        <c:marker>
          <c:symbol val="circle"/>
          <c:size val="5"/>
          <c:spPr>
            <a:solidFill>
              <a:srgbClr val="783F04"/>
            </a:solidFill>
            <a:ln w="9525">
              <a:solidFill>
                <a:srgbClr val="C5670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chemeClr val="tx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'Pivot Table'!$B$1</c:f>
              <c:strCache>
                <c:ptCount val="1"/>
                <c:pt idx="0">
                  <c:v>Total</c:v>
                </c:pt>
              </c:strCache>
            </c:strRef>
          </c:tx>
          <c:spPr>
            <a:ln w="28575" cap="rnd">
              <a:solidFill>
                <a:srgbClr val="C56706"/>
              </a:solidFill>
              <a:round/>
            </a:ln>
            <a:effectLst/>
          </c:spPr>
          <c:marker>
            <c:symbol val="circle"/>
            <c:size val="5"/>
            <c:spPr>
              <a:solidFill>
                <a:srgbClr val="783F04"/>
              </a:solidFill>
              <a:ln w="9525">
                <a:solidFill>
                  <a:srgbClr val="C56706"/>
                </a:solidFill>
              </a:ln>
              <a:effectLst/>
            </c:spPr>
          </c:marker>
          <c:cat>
            <c:strRef>
              <c:f>'Pivot Table'!$A$2:$A$17</c:f>
              <c:strCache>
                <c:ptCount val="15"/>
                <c:pt idx="0">
                  <c:v>6</c:v>
                </c:pt>
                <c:pt idx="1">
                  <c:v>7</c:v>
                </c:pt>
                <c:pt idx="2">
                  <c:v>8</c:v>
                </c:pt>
                <c:pt idx="3">
                  <c:v>9</c:v>
                </c:pt>
                <c:pt idx="4">
                  <c:v>10</c:v>
                </c:pt>
                <c:pt idx="5">
                  <c:v>11</c:v>
                </c:pt>
                <c:pt idx="6">
                  <c:v>12</c:v>
                </c:pt>
                <c:pt idx="7">
                  <c:v>13</c:v>
                </c:pt>
                <c:pt idx="8">
                  <c:v>14</c:v>
                </c:pt>
                <c:pt idx="9">
                  <c:v>15</c:v>
                </c:pt>
                <c:pt idx="10">
                  <c:v>16</c:v>
                </c:pt>
                <c:pt idx="11">
                  <c:v>17</c:v>
                </c:pt>
                <c:pt idx="12">
                  <c:v>18</c:v>
                </c:pt>
                <c:pt idx="13">
                  <c:v>19</c:v>
                </c:pt>
                <c:pt idx="14">
                  <c:v>20</c:v>
                </c:pt>
              </c:strCache>
            </c:strRef>
          </c:cat>
          <c:val>
            <c:numRef>
              <c:f>'Pivot Table'!$B$2:$B$17</c:f>
              <c:numCache>
                <c:formatCode>General</c:formatCode>
                <c:ptCount val="15"/>
                <c:pt idx="0">
                  <c:v>6865</c:v>
                </c:pt>
                <c:pt idx="1">
                  <c:v>19449</c:v>
                </c:pt>
                <c:pt idx="2">
                  <c:v>25197</c:v>
                </c:pt>
                <c:pt idx="3">
                  <c:v>25370</c:v>
                </c:pt>
                <c:pt idx="4">
                  <c:v>26713</c:v>
                </c:pt>
                <c:pt idx="5">
                  <c:v>14035</c:v>
                </c:pt>
                <c:pt idx="6">
                  <c:v>12690</c:v>
                </c:pt>
                <c:pt idx="7">
                  <c:v>12439</c:v>
                </c:pt>
                <c:pt idx="8">
                  <c:v>12907</c:v>
                </c:pt>
                <c:pt idx="9">
                  <c:v>12923</c:v>
                </c:pt>
                <c:pt idx="10">
                  <c:v>12881</c:v>
                </c:pt>
                <c:pt idx="11">
                  <c:v>12700</c:v>
                </c:pt>
                <c:pt idx="12">
                  <c:v>10826</c:v>
                </c:pt>
                <c:pt idx="13">
                  <c:v>8595</c:v>
                </c:pt>
                <c:pt idx="14">
                  <c:v>880</c:v>
                </c:pt>
              </c:numCache>
            </c:numRef>
          </c:val>
          <c:smooth val="0"/>
          <c:extLst>
            <c:ext xmlns:c16="http://schemas.microsoft.com/office/drawing/2014/chart" uri="{C3380CC4-5D6E-409C-BE32-E72D297353CC}">
              <c16:uniqueId val="{00000000-7DCE-4276-958E-B14F498FE5AF}"/>
            </c:ext>
          </c:extLst>
        </c:ser>
        <c:dLbls>
          <c:showLegendKey val="0"/>
          <c:showVal val="0"/>
          <c:showCatName val="0"/>
          <c:showSerName val="0"/>
          <c:showPercent val="0"/>
          <c:showBubbleSize val="0"/>
        </c:dLbls>
        <c:marker val="1"/>
        <c:smooth val="0"/>
        <c:axId val="494720320"/>
        <c:axId val="481776928"/>
      </c:lineChart>
      <c:catAx>
        <c:axId val="494720320"/>
        <c:scaling>
          <c:orientation val="minMax"/>
        </c:scaling>
        <c:delete val="0"/>
        <c:axPos val="b"/>
        <c:title>
          <c:tx>
            <c:rich>
              <a:bodyPr rot="0" spcFirstLastPara="1" vertOverflow="ellipsis" vert="horz" wrap="square" anchor="ctr" anchorCtr="1"/>
              <a:lstStyle/>
              <a:p>
                <a:pPr>
                  <a:defRPr lang="en-US" sz="1100" b="0" i="0" u="none" strike="noStrike" kern="1200" baseline="0">
                    <a:solidFill>
                      <a:schemeClr val="tx1"/>
                    </a:solidFill>
                    <a:latin typeface="+mn-lt"/>
                    <a:ea typeface="+mn-ea"/>
                    <a:cs typeface="+mn-cs"/>
                  </a:defRPr>
                </a:pPr>
                <a:r>
                  <a:rPr lang="en-IN" sz="1100"/>
                  <a:t>Hours</a:t>
                </a:r>
              </a:p>
            </c:rich>
          </c:tx>
          <c:layout>
            <c:manualLayout>
              <c:xMode val="edge"/>
              <c:yMode val="edge"/>
              <c:x val="0.46039457567804026"/>
              <c:y val="0.90182852143482062"/>
            </c:manualLayout>
          </c:layout>
          <c:overlay val="0"/>
          <c:spPr>
            <a:noFill/>
            <a:ln>
              <a:noFill/>
            </a:ln>
            <a:effectLst/>
          </c:spPr>
          <c:txPr>
            <a:bodyPr rot="0" spcFirstLastPara="1" vertOverflow="ellipsis" vert="horz" wrap="square" anchor="ctr" anchorCtr="1"/>
            <a:lstStyle/>
            <a:p>
              <a:pPr>
                <a:defRPr lang="en-US" sz="11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000" b="0" i="0" u="none" strike="noStrike" kern="1200" baseline="0">
                <a:solidFill>
                  <a:schemeClr val="tx1"/>
                </a:solidFill>
                <a:latin typeface="+mn-lt"/>
                <a:ea typeface="+mn-ea"/>
                <a:cs typeface="+mn-cs"/>
              </a:defRPr>
            </a:pPr>
            <a:endParaRPr lang="en-US"/>
          </a:p>
        </c:txPr>
        <c:crossAx val="481776928"/>
        <c:crosses val="autoZero"/>
        <c:auto val="1"/>
        <c:lblAlgn val="ctr"/>
        <c:lblOffset val="100"/>
        <c:noMultiLvlLbl val="0"/>
      </c:catAx>
      <c:valAx>
        <c:axId val="48177692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en-US" sz="1100" b="0" i="0" u="none" strike="noStrike" kern="1200" baseline="0">
                    <a:solidFill>
                      <a:schemeClr val="tx1"/>
                    </a:solidFill>
                    <a:latin typeface="+mn-lt"/>
                    <a:ea typeface="+mn-ea"/>
                    <a:cs typeface="+mn-cs"/>
                  </a:defRPr>
                </a:pPr>
                <a:r>
                  <a:rPr lang="en-IN" sz="1100"/>
                  <a:t>Quantity</a:t>
                </a:r>
              </a:p>
            </c:rich>
          </c:tx>
          <c:layout>
            <c:manualLayout>
              <c:xMode val="edge"/>
              <c:yMode val="edge"/>
              <c:x val="1.9444444444444445E-2"/>
              <c:y val="0.38689049285505978"/>
            </c:manualLayout>
          </c:layout>
          <c:overlay val="0"/>
          <c:spPr>
            <a:noFill/>
            <a:ln>
              <a:noFill/>
            </a:ln>
            <a:effectLst/>
          </c:spPr>
          <c:txPr>
            <a:bodyPr rot="-5400000" spcFirstLastPara="1" vertOverflow="ellipsis" vert="horz" wrap="square" anchor="ctr" anchorCtr="1"/>
            <a:lstStyle/>
            <a:p>
              <a:pPr>
                <a:defRPr lang="en-US" sz="11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1000" b="0" i="0" u="none" strike="noStrike" kern="1200" baseline="0">
                <a:solidFill>
                  <a:schemeClr val="tx1"/>
                </a:solidFill>
                <a:latin typeface="+mn-lt"/>
                <a:ea typeface="+mn-ea"/>
                <a:cs typeface="+mn-cs"/>
              </a:defRPr>
            </a:pPr>
            <a:endParaRPr lang="en-US"/>
          </a:p>
        </c:txPr>
        <c:crossAx val="4947203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60000"/>
        <a:lumOff val="40000"/>
      </a:schemeClr>
    </a:solidFill>
    <a:ln w="9525" cap="flat" cmpd="sng" algn="ctr">
      <a:solidFill>
        <a:schemeClr val="tx1"/>
      </a:solidFill>
      <a:round/>
    </a:ln>
    <a:effectLst/>
  </c:spPr>
  <c:txPr>
    <a:bodyPr/>
    <a:lstStyle/>
    <a:p>
      <a:pPr>
        <a:defRPr lang="en-US" sz="1000" b="0" i="0" u="none" strike="noStrike" kern="1200" baseline="0">
          <a:solidFill>
            <a:schemeClr val="tx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[Coffee Shop Sales Analysis.xlsx]Pivot Table!PivotTable15</c:name>
    <c:fmtId val="-1"/>
  </c:pivotSource>
  <c:chart>
    <c:title>
      <c:tx>
        <c:rich>
          <a:bodyPr rot="0" spcFirstLastPara="1" vertOverflow="ellipsis" vert="horz" wrap="square" anchor="ctr" anchorCtr="1"/>
          <a:lstStyle/>
          <a:p>
            <a:pPr>
              <a:defRPr lang="en-US" sz="1200" b="0" i="0" u="none" strike="noStrike" kern="1200" spc="0" baseline="0">
                <a:solidFill>
                  <a:schemeClr val="tx1"/>
                </a:solidFill>
                <a:latin typeface="+mn-lt"/>
                <a:ea typeface="+mn-ea"/>
                <a:cs typeface="+mn-cs"/>
              </a:defRPr>
            </a:pPr>
            <a:r>
              <a:rPr lang="en-US"/>
              <a:t>Over-All Sale Based on Month</a:t>
            </a:r>
          </a:p>
        </c:rich>
      </c:tx>
      <c:layout>
        <c:manualLayout>
          <c:xMode val="edge"/>
          <c:yMode val="edge"/>
          <c:x val="0.23808333333333334"/>
          <c:y val="8.6942257217847763E-2"/>
        </c:manualLayout>
      </c:layout>
      <c:overlay val="0"/>
      <c:spPr>
        <a:noFill/>
        <a:ln>
          <a:noFill/>
        </a:ln>
        <a:effectLst/>
      </c:spPr>
      <c:txPr>
        <a:bodyPr rot="0" spcFirstLastPara="1" vertOverflow="ellipsis" vert="horz" wrap="square" anchor="ctr" anchorCtr="1"/>
        <a:lstStyle/>
        <a:p>
          <a:pPr>
            <a:defRPr lang="en-US" sz="1200" b="0"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w="28575" cap="rnd">
            <a:solidFill>
              <a:srgbClr val="C56706"/>
            </a:solidFill>
            <a:round/>
          </a:ln>
          <a:effectLst/>
        </c:spPr>
        <c:marker>
          <c:symbol val="circle"/>
          <c:size val="5"/>
          <c:spPr>
            <a:solidFill>
              <a:srgbClr val="783F04"/>
            </a:solidFill>
            <a:ln w="9525">
              <a:solidFill>
                <a:srgbClr val="C5670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rgbClr val="C56706"/>
            </a:solidFill>
            <a:round/>
          </a:ln>
          <a:effectLst/>
        </c:spPr>
        <c:marker>
          <c:symbol val="circle"/>
          <c:size val="5"/>
          <c:spPr>
            <a:solidFill>
              <a:srgbClr val="783F04"/>
            </a:solidFill>
            <a:ln w="9525">
              <a:solidFill>
                <a:srgbClr val="C56706"/>
              </a:solidFill>
            </a:ln>
            <a:effectLst/>
          </c:spPr>
        </c:marker>
      </c:pivotFmt>
      <c:pivotFmt>
        <c:idx val="2"/>
        <c:spPr>
          <a:solidFill>
            <a:schemeClr val="accent1"/>
          </a:solidFill>
          <a:ln w="28575" cap="rnd">
            <a:solidFill>
              <a:srgbClr val="C56706"/>
            </a:solidFill>
            <a:round/>
          </a:ln>
          <a:effectLst/>
        </c:spPr>
        <c:marker>
          <c:symbol val="circle"/>
          <c:size val="5"/>
          <c:spPr>
            <a:solidFill>
              <a:srgbClr val="783F04"/>
            </a:solidFill>
            <a:ln w="9525">
              <a:solidFill>
                <a:srgbClr val="C5670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rgbClr val="C56706"/>
            </a:solidFill>
            <a:round/>
          </a:ln>
          <a:effectLst/>
        </c:spPr>
        <c:marker>
          <c:symbol val="circle"/>
          <c:size val="5"/>
          <c:spPr>
            <a:solidFill>
              <a:srgbClr val="783F04"/>
            </a:solidFill>
            <a:ln w="9525">
              <a:solidFill>
                <a:srgbClr val="C56706"/>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'Pivot Table'!$K$27</c:f>
              <c:strCache>
                <c:ptCount val="1"/>
                <c:pt idx="0">
                  <c:v>Total</c:v>
                </c:pt>
              </c:strCache>
            </c:strRef>
          </c:tx>
          <c:spPr>
            <a:ln w="28575" cap="rnd">
              <a:solidFill>
                <a:srgbClr val="C56706"/>
              </a:solidFill>
              <a:round/>
            </a:ln>
            <a:effectLst/>
          </c:spPr>
          <c:marker>
            <c:symbol val="circle"/>
            <c:size val="5"/>
            <c:spPr>
              <a:solidFill>
                <a:srgbClr val="783F04"/>
              </a:solidFill>
              <a:ln w="9525">
                <a:solidFill>
                  <a:srgbClr val="C56706"/>
                </a:solidFill>
              </a:ln>
              <a:effectLst/>
            </c:spPr>
          </c:marker>
          <c:dLbls>
            <c:spPr>
              <a:noFill/>
              <a:ln>
                <a:noFill/>
              </a:ln>
              <a:effectLst/>
            </c:spPr>
            <c:txPr>
              <a:bodyPr rot="0" spcFirstLastPara="1" vertOverflow="ellipsis" vert="horz" wrap="square" lIns="38100" tIns="19050" rIns="38100" bIns="19050" anchor="ctr" anchorCtr="1">
                <a:spAutoFit/>
              </a:bodyPr>
              <a:lstStyle/>
              <a:p>
                <a:pPr>
                  <a:defRPr lang="en-US" sz="1000" b="0" i="0" u="none" strike="noStrike" kern="1200" baseline="0">
                    <a:solidFill>
                      <a:schemeClr val="tx1"/>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Table'!$J$28:$J$34</c:f>
              <c:strCache>
                <c:ptCount val="6"/>
                <c:pt idx="0">
                  <c:v>January</c:v>
                </c:pt>
                <c:pt idx="1">
                  <c:v>February</c:v>
                </c:pt>
                <c:pt idx="2">
                  <c:v>March</c:v>
                </c:pt>
                <c:pt idx="3">
                  <c:v>April</c:v>
                </c:pt>
                <c:pt idx="4">
                  <c:v>May</c:v>
                </c:pt>
                <c:pt idx="5">
                  <c:v>June</c:v>
                </c:pt>
              </c:strCache>
            </c:strRef>
          </c:cat>
          <c:val>
            <c:numRef>
              <c:f>'Pivot Table'!$K$28:$K$34</c:f>
              <c:numCache>
                <c:formatCode>General</c:formatCode>
                <c:ptCount val="6"/>
                <c:pt idx="0">
                  <c:v>81677.74000000002</c:v>
                </c:pt>
                <c:pt idx="1">
                  <c:v>76145.190000000017</c:v>
                </c:pt>
                <c:pt idx="2">
                  <c:v>98834.680000000037</c:v>
                </c:pt>
                <c:pt idx="3">
                  <c:v>118941.07999999994</c:v>
                </c:pt>
                <c:pt idx="4">
                  <c:v>156727.75999999981</c:v>
                </c:pt>
                <c:pt idx="5">
                  <c:v>166485.87999999986</c:v>
                </c:pt>
              </c:numCache>
            </c:numRef>
          </c:val>
          <c:smooth val="0"/>
          <c:extLst>
            <c:ext xmlns:c16="http://schemas.microsoft.com/office/drawing/2014/chart" uri="{C3380CC4-5D6E-409C-BE32-E72D297353CC}">
              <c16:uniqueId val="{00000000-E39B-4858-A5C1-C87B5DFEA1D3}"/>
            </c:ext>
          </c:extLst>
        </c:ser>
        <c:dLbls>
          <c:dLblPos val="t"/>
          <c:showLegendKey val="0"/>
          <c:showVal val="1"/>
          <c:showCatName val="0"/>
          <c:showSerName val="0"/>
          <c:showPercent val="0"/>
          <c:showBubbleSize val="0"/>
        </c:dLbls>
        <c:marker val="1"/>
        <c:smooth val="0"/>
        <c:axId val="2053001616"/>
        <c:axId val="1880557824"/>
      </c:lineChart>
      <c:catAx>
        <c:axId val="2053001616"/>
        <c:scaling>
          <c:orientation val="minMax"/>
        </c:scaling>
        <c:delete val="0"/>
        <c:axPos val="b"/>
        <c:title>
          <c:tx>
            <c:rich>
              <a:bodyPr rot="0" spcFirstLastPara="1" vertOverflow="ellipsis" vert="horz" wrap="square" anchor="ctr" anchorCtr="1"/>
              <a:lstStyle/>
              <a:p>
                <a:pPr>
                  <a:defRPr lang="en-US" sz="1000" b="0" i="0" u="none" strike="noStrike" kern="1200" baseline="0">
                    <a:solidFill>
                      <a:schemeClr val="tx1"/>
                    </a:solidFill>
                    <a:latin typeface="+mn-lt"/>
                    <a:ea typeface="+mn-ea"/>
                    <a:cs typeface="+mn-cs"/>
                  </a:defRPr>
                </a:pPr>
                <a:r>
                  <a:rPr lang="en-IN"/>
                  <a:t>Months </a:t>
                </a:r>
              </a:p>
            </c:rich>
          </c:tx>
          <c:layout>
            <c:manualLayout>
              <c:xMode val="edge"/>
              <c:yMode val="edge"/>
              <c:x val="0.44555402449693787"/>
              <c:y val="0.88896033829104693"/>
            </c:manualLayout>
          </c:layout>
          <c:overlay val="0"/>
          <c:spPr>
            <a:noFill/>
            <a:ln>
              <a:noFill/>
            </a:ln>
            <a:effectLst/>
          </c:spPr>
          <c:txPr>
            <a:bodyPr rot="0" spcFirstLastPara="1" vertOverflow="ellipsis" vert="horz" wrap="square" anchor="ctr" anchorCtr="1"/>
            <a:lstStyle/>
            <a:p>
              <a:pPr>
                <a:defRPr lang="en-US"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1000" b="0" i="0" u="none" strike="noStrike" kern="1200" baseline="0">
                <a:solidFill>
                  <a:schemeClr val="tx1"/>
                </a:solidFill>
                <a:latin typeface="+mn-lt"/>
                <a:ea typeface="+mn-ea"/>
                <a:cs typeface="+mn-cs"/>
              </a:defRPr>
            </a:pPr>
            <a:endParaRPr lang="en-US"/>
          </a:p>
        </c:txPr>
        <c:crossAx val="1880557824"/>
        <c:crosses val="autoZero"/>
        <c:auto val="1"/>
        <c:lblAlgn val="ctr"/>
        <c:lblOffset val="100"/>
        <c:noMultiLvlLbl val="0"/>
      </c:catAx>
      <c:valAx>
        <c:axId val="188055782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en-US" sz="1000" b="0" i="0" u="none" strike="noStrike" kern="1200" baseline="0">
                    <a:solidFill>
                      <a:schemeClr val="tx1"/>
                    </a:solidFill>
                    <a:latin typeface="+mn-lt"/>
                    <a:ea typeface="+mn-ea"/>
                    <a:cs typeface="+mn-cs"/>
                  </a:defRPr>
                </a:pPr>
                <a:r>
                  <a:rPr lang="en-IN"/>
                  <a:t>Sale</a:t>
                </a:r>
              </a:p>
            </c:rich>
          </c:tx>
          <c:overlay val="0"/>
          <c:spPr>
            <a:noFill/>
            <a:ln>
              <a:noFill/>
            </a:ln>
            <a:effectLst/>
          </c:spPr>
          <c:txPr>
            <a:bodyPr rot="-5400000" spcFirstLastPara="1" vertOverflow="ellipsis" vert="horz" wrap="square" anchor="ctr" anchorCtr="1"/>
            <a:lstStyle/>
            <a:p>
              <a:pPr>
                <a:defRPr lang="en-US" sz="10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1000" b="0" i="0" u="none" strike="noStrike" kern="1200" baseline="0">
                <a:solidFill>
                  <a:schemeClr val="tx1"/>
                </a:solidFill>
                <a:latin typeface="+mn-lt"/>
                <a:ea typeface="+mn-ea"/>
                <a:cs typeface="+mn-cs"/>
              </a:defRPr>
            </a:pPr>
            <a:endParaRPr lang="en-US"/>
          </a:p>
        </c:txPr>
        <c:crossAx val="20530016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60000"/>
        <a:lumOff val="40000"/>
      </a:schemeClr>
    </a:solidFill>
    <a:ln w="9525" cap="flat" cmpd="sng" algn="ctr">
      <a:solidFill>
        <a:schemeClr val="tx1">
          <a:lumMod val="15000"/>
          <a:lumOff val="85000"/>
        </a:schemeClr>
      </a:solidFill>
      <a:round/>
    </a:ln>
    <a:effectLst/>
  </c:spPr>
  <c:txPr>
    <a:bodyPr/>
    <a:lstStyle/>
    <a:p>
      <a:pPr>
        <a:defRPr lang="en-US" sz="1000" b="0" i="0" u="none" strike="noStrike" kern="1200" baseline="0">
          <a:solidFill>
            <a:schemeClr val="tx1"/>
          </a:solidFill>
          <a:latin typeface="+mn-lt"/>
          <a:ea typeface="+mn-ea"/>
          <a:cs typeface="+mn-cs"/>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[Coffee Shop Sales Analysis.xlsx]Pivot Table!PivotTable15</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b="1"/>
              <a:t>Total sale based on Store Locations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rgbClr val="783F0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783F0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783F0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Table'!$K$27</c:f>
              <c:strCache>
                <c:ptCount val="1"/>
                <c:pt idx="0">
                  <c:v>Total</c:v>
                </c:pt>
              </c:strCache>
            </c:strRef>
          </c:tx>
          <c:spPr>
            <a:solidFill>
              <a:srgbClr val="783F0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Table'!$J$28:$J$31</c:f>
              <c:strCache>
                <c:ptCount val="3"/>
                <c:pt idx="0">
                  <c:v>Astoria</c:v>
                </c:pt>
                <c:pt idx="1">
                  <c:v>Hell's Kitchen</c:v>
                </c:pt>
                <c:pt idx="2">
                  <c:v>Lower Manhattan</c:v>
                </c:pt>
              </c:strCache>
            </c:strRef>
          </c:cat>
          <c:val>
            <c:numRef>
              <c:f>'Pivot Table'!$K$28:$K$31</c:f>
              <c:numCache>
                <c:formatCode>General</c:formatCode>
                <c:ptCount val="3"/>
                <c:pt idx="0">
                  <c:v>232243.91</c:v>
                </c:pt>
                <c:pt idx="1">
                  <c:v>236511.17</c:v>
                </c:pt>
                <c:pt idx="2">
                  <c:v>230057.2500000002</c:v>
                </c:pt>
              </c:numCache>
            </c:numRef>
          </c:val>
          <c:extLst>
            <c:ext xmlns:c16="http://schemas.microsoft.com/office/drawing/2014/chart" uri="{C3380CC4-5D6E-409C-BE32-E72D297353CC}">
              <c16:uniqueId val="{00000000-496C-47CA-BE8F-AB824BF356AA}"/>
            </c:ext>
          </c:extLst>
        </c:ser>
        <c:dLbls>
          <c:dLblPos val="outEnd"/>
          <c:showLegendKey val="0"/>
          <c:showVal val="1"/>
          <c:showCatName val="0"/>
          <c:showSerName val="0"/>
          <c:showPercent val="0"/>
          <c:showBubbleSize val="0"/>
        </c:dLbls>
        <c:gapWidth val="219"/>
        <c:overlap val="-27"/>
        <c:axId val="1645018736"/>
        <c:axId val="1743710080"/>
      </c:barChart>
      <c:catAx>
        <c:axId val="1645018736"/>
        <c:scaling>
          <c:orientation val="minMax"/>
        </c:scaling>
        <c:delete val="0"/>
        <c:axPos val="b"/>
        <c:title>
          <c:tx>
            <c:rich>
              <a:bodyPr rot="0" spcFirstLastPara="1" vertOverflow="ellipsis" vert="horz" wrap="square" anchor="ctr" anchorCtr="1"/>
              <a:lstStyle/>
              <a:p>
                <a:pPr algn="ctr" rtl="0">
                  <a:defRPr lang="en-IN" sz="1100" b="0" i="0" u="none" strike="noStrike" kern="1200" baseline="0">
                    <a:solidFill>
                      <a:schemeClr val="tx1"/>
                    </a:solidFill>
                    <a:latin typeface="+mn-lt"/>
                    <a:ea typeface="+mn-ea"/>
                    <a:cs typeface="+mn-cs"/>
                  </a:defRPr>
                </a:pPr>
                <a:r>
                  <a:rPr lang="en-IN" sz="1100" b="0" i="0" u="none" strike="noStrike" kern="1200" baseline="0">
                    <a:solidFill>
                      <a:schemeClr val="tx1"/>
                    </a:solidFill>
                    <a:latin typeface="+mn-lt"/>
                    <a:ea typeface="+mn-ea"/>
                    <a:cs typeface="+mn-cs"/>
                  </a:rPr>
                  <a:t>shop Locations</a:t>
                </a:r>
              </a:p>
            </c:rich>
          </c:tx>
          <c:layout>
            <c:manualLayout>
              <c:xMode val="edge"/>
              <c:yMode val="edge"/>
              <c:x val="0.4557465004374453"/>
              <c:y val="0.90747885680956553"/>
            </c:manualLayout>
          </c:layout>
          <c:overlay val="0"/>
          <c:spPr>
            <a:noFill/>
            <a:ln>
              <a:noFill/>
            </a:ln>
            <a:effectLst/>
          </c:spPr>
          <c:txPr>
            <a:bodyPr rot="0" spcFirstLastPara="1" vertOverflow="ellipsis" vert="horz" wrap="square" anchor="ctr" anchorCtr="1"/>
            <a:lstStyle/>
            <a:p>
              <a:pPr algn="ctr" rtl="0">
                <a:defRPr lang="en-IN" sz="11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lgn="ctr">
              <a:defRPr lang="en-US" sz="1050" b="0" i="0" u="none" strike="noStrike" kern="1200" baseline="0">
                <a:solidFill>
                  <a:schemeClr val="tx1"/>
                </a:solidFill>
                <a:latin typeface="+mn-lt"/>
                <a:ea typeface="+mn-ea"/>
                <a:cs typeface="+mn-cs"/>
              </a:defRPr>
            </a:pPr>
            <a:endParaRPr lang="en-US"/>
          </a:p>
        </c:txPr>
        <c:crossAx val="1743710080"/>
        <c:crosses val="autoZero"/>
        <c:auto val="1"/>
        <c:lblAlgn val="ctr"/>
        <c:lblOffset val="100"/>
        <c:noMultiLvlLbl val="0"/>
      </c:catAx>
      <c:valAx>
        <c:axId val="174371008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lgn="ctr" rtl="0">
                  <a:defRPr lang="en-IN" sz="1100" b="0" i="0" u="none" strike="noStrike" kern="1200" baseline="0">
                    <a:solidFill>
                      <a:sysClr val="windowText" lastClr="000000"/>
                    </a:solidFill>
                    <a:latin typeface="+mn-lt"/>
                    <a:ea typeface="+mn-ea"/>
                    <a:cs typeface="+mn-cs"/>
                  </a:defRPr>
                </a:pPr>
                <a:r>
                  <a:rPr lang="en-IN" sz="1100" b="0" i="0" u="none" strike="noStrike" kern="1200" baseline="0">
                    <a:solidFill>
                      <a:sysClr val="windowText" lastClr="000000"/>
                    </a:solidFill>
                    <a:latin typeface="+mn-lt"/>
                    <a:ea typeface="+mn-ea"/>
                    <a:cs typeface="+mn-cs"/>
                  </a:rPr>
                  <a:t>Sale</a:t>
                </a:r>
              </a:p>
            </c:rich>
          </c:tx>
          <c:overlay val="0"/>
          <c:spPr>
            <a:noFill/>
            <a:ln>
              <a:noFill/>
            </a:ln>
            <a:effectLst/>
          </c:spPr>
          <c:txPr>
            <a:bodyPr rot="-5400000" spcFirstLastPara="1" vertOverflow="ellipsis" vert="horz" wrap="square" anchor="ctr" anchorCtr="1"/>
            <a:lstStyle/>
            <a:p>
              <a:pPr algn="ctr" rtl="0">
                <a:defRPr lang="en-IN" sz="11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lgn="ctr">
              <a:defRPr lang="en-US" sz="1000" b="0" i="0" u="none" strike="noStrike" kern="1200" baseline="0">
                <a:solidFill>
                  <a:schemeClr val="tx1"/>
                </a:solidFill>
                <a:latin typeface="+mn-lt"/>
                <a:ea typeface="+mn-ea"/>
                <a:cs typeface="+mn-cs"/>
              </a:defRPr>
            </a:pPr>
            <a:endParaRPr lang="en-US"/>
          </a:p>
        </c:txPr>
        <c:crossAx val="16450187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60000"/>
        <a:lumOff val="40000"/>
      </a:schemeClr>
    </a:soli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[Coffee Shop Sales Analysis.xlsx]Pivot Table!PivotTable16</c:name>
    <c:fmtId val="-1"/>
  </c:pivotSource>
  <c:chart>
    <c:title>
      <c:tx>
        <c:rich>
          <a:bodyPr/>
          <a:lstStyle/>
          <a:p>
            <a:pPr>
              <a:defRPr/>
            </a:pPr>
            <a:r>
              <a:rPr lang="en-IN"/>
              <a:t>Top</a:t>
            </a:r>
            <a:r>
              <a:rPr lang="en-IN" baseline="0"/>
              <a:t> 5 Products selling Based on Quantity and Revenue</a:t>
            </a:r>
            <a:endParaRPr lang="en-IN"/>
          </a:p>
        </c:rich>
      </c:tx>
      <c:overlay val="0"/>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rgbClr val="783F0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rgbClr val="C5670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rgbClr val="783F0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solidFill>
            <a:srgbClr val="C5670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rgbClr val="783F0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1"/>
        <c:spPr>
          <a:solidFill>
            <a:srgbClr val="C5670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Table'!$L$27</c:f>
              <c:strCache>
                <c:ptCount val="1"/>
                <c:pt idx="0">
                  <c:v>Sum of Total_bill</c:v>
                </c:pt>
              </c:strCache>
            </c:strRef>
          </c:tx>
          <c:spPr>
            <a:solidFill>
              <a:srgbClr val="783F0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Table'!$K$28:$K$33</c:f>
              <c:strCache>
                <c:ptCount val="5"/>
                <c:pt idx="0">
                  <c:v>Barista Espresso</c:v>
                </c:pt>
                <c:pt idx="1">
                  <c:v>Brewed Black tea</c:v>
                </c:pt>
                <c:pt idx="2">
                  <c:v>Brewed Chai tea</c:v>
                </c:pt>
                <c:pt idx="3">
                  <c:v>Gourmet brewed coffee</c:v>
                </c:pt>
                <c:pt idx="4">
                  <c:v>Hot chocolate</c:v>
                </c:pt>
              </c:strCache>
            </c:strRef>
          </c:cat>
          <c:val>
            <c:numRef>
              <c:f>'Pivot Table'!$L$28:$L$33</c:f>
              <c:numCache>
                <c:formatCode>_-[$$-409]* #,##0.00_ ;_-[$$-409]* \-#,##0.00\ ;_-[$$-409]* "-"??_ ;_-@_ </c:formatCode>
                <c:ptCount val="5"/>
                <c:pt idx="0">
                  <c:v>91406.2</c:v>
                </c:pt>
                <c:pt idx="1">
                  <c:v>47932</c:v>
                </c:pt>
                <c:pt idx="2">
                  <c:v>77081.950000000012</c:v>
                </c:pt>
                <c:pt idx="3">
                  <c:v>70034.600000000006</c:v>
                </c:pt>
                <c:pt idx="4">
                  <c:v>72416</c:v>
                </c:pt>
              </c:numCache>
            </c:numRef>
          </c:val>
          <c:extLst>
            <c:ext xmlns:c16="http://schemas.microsoft.com/office/drawing/2014/chart" uri="{C3380CC4-5D6E-409C-BE32-E72D297353CC}">
              <c16:uniqueId val="{00000000-7166-4536-AF5F-F147F09DEDDB}"/>
            </c:ext>
          </c:extLst>
        </c:ser>
        <c:ser>
          <c:idx val="1"/>
          <c:order val="1"/>
          <c:tx>
            <c:strRef>
              <c:f>'Pivot Table'!$M$27</c:f>
              <c:strCache>
                <c:ptCount val="1"/>
                <c:pt idx="0">
                  <c:v>Count of transaction_qty</c:v>
                </c:pt>
              </c:strCache>
            </c:strRef>
          </c:tx>
          <c:spPr>
            <a:solidFill>
              <a:srgbClr val="C5670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Table'!$K$28:$K$33</c:f>
              <c:strCache>
                <c:ptCount val="5"/>
                <c:pt idx="0">
                  <c:v>Barista Espresso</c:v>
                </c:pt>
                <c:pt idx="1">
                  <c:v>Brewed Black tea</c:v>
                </c:pt>
                <c:pt idx="2">
                  <c:v>Brewed Chai tea</c:v>
                </c:pt>
                <c:pt idx="3">
                  <c:v>Gourmet brewed coffee</c:v>
                </c:pt>
                <c:pt idx="4">
                  <c:v>Hot chocolate</c:v>
                </c:pt>
              </c:strCache>
            </c:strRef>
          </c:cat>
          <c:val>
            <c:numRef>
              <c:f>'Pivot Table'!$M$28:$M$33</c:f>
              <c:numCache>
                <c:formatCode>0</c:formatCode>
                <c:ptCount val="5"/>
                <c:pt idx="0">
                  <c:v>16403</c:v>
                </c:pt>
                <c:pt idx="1">
                  <c:v>11350</c:v>
                </c:pt>
                <c:pt idx="2">
                  <c:v>17183</c:v>
                </c:pt>
                <c:pt idx="3">
                  <c:v>16912</c:v>
                </c:pt>
                <c:pt idx="4">
                  <c:v>11468</c:v>
                </c:pt>
              </c:numCache>
            </c:numRef>
          </c:val>
          <c:extLst>
            <c:ext xmlns:c16="http://schemas.microsoft.com/office/drawing/2014/chart" uri="{C3380CC4-5D6E-409C-BE32-E72D297353CC}">
              <c16:uniqueId val="{00000001-7166-4536-AF5F-F147F09DEDDB}"/>
            </c:ext>
          </c:extLst>
        </c:ser>
        <c:dLbls>
          <c:dLblPos val="outEnd"/>
          <c:showLegendKey val="0"/>
          <c:showVal val="1"/>
          <c:showCatName val="0"/>
          <c:showSerName val="0"/>
          <c:showPercent val="0"/>
          <c:showBubbleSize val="0"/>
        </c:dLbls>
        <c:gapWidth val="219"/>
        <c:overlap val="-27"/>
        <c:axId val="1220751504"/>
        <c:axId val="2026727584"/>
      </c:barChart>
      <c:catAx>
        <c:axId val="1220751504"/>
        <c:scaling>
          <c:orientation val="minMax"/>
        </c:scaling>
        <c:delete val="0"/>
        <c:axPos val="b"/>
        <c:title>
          <c:tx>
            <c:rich>
              <a:bodyPr rot="0" spcFirstLastPara="1" vertOverflow="ellipsis" vert="horz" wrap="square" anchor="ctr" anchorCtr="1"/>
              <a:lstStyle/>
              <a:p>
                <a:pPr algn="ctr" rtl="0">
                  <a:defRPr lang="en-IN" sz="1100" b="1" i="0" u="none" strike="noStrike" kern="1200" baseline="0">
                    <a:solidFill>
                      <a:schemeClr val="tx1"/>
                    </a:solidFill>
                    <a:latin typeface="+mn-lt"/>
                    <a:ea typeface="+mn-ea"/>
                    <a:cs typeface="+mn-cs"/>
                  </a:defRPr>
                </a:pPr>
                <a:r>
                  <a:rPr lang="en-IN" sz="1100" b="1" i="0" u="none" strike="noStrike" kern="1200" baseline="0">
                    <a:solidFill>
                      <a:schemeClr val="tx1"/>
                    </a:solidFill>
                    <a:latin typeface="+mn-lt"/>
                    <a:ea typeface="+mn-ea"/>
                    <a:cs typeface="+mn-cs"/>
                  </a:rPr>
                  <a:t>Products Type</a:t>
                </a:r>
              </a:p>
            </c:rich>
          </c:tx>
          <c:layout>
            <c:manualLayout>
              <c:xMode val="edge"/>
              <c:yMode val="edge"/>
              <c:x val="0.45455479940373922"/>
              <c:y val="0.90084355251962833"/>
            </c:manualLayout>
          </c:layout>
          <c:overlay val="0"/>
          <c:spPr>
            <a:noFill/>
            <a:ln>
              <a:noFill/>
            </a:ln>
            <a:effectLst/>
          </c:sp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2026727584"/>
        <c:crosses val="autoZero"/>
        <c:auto val="1"/>
        <c:lblAlgn val="ctr"/>
        <c:lblOffset val="100"/>
        <c:noMultiLvlLbl val="0"/>
      </c:catAx>
      <c:valAx>
        <c:axId val="20267275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solidFill>
                    <a:latin typeface="+mn-lt"/>
                    <a:ea typeface="+mn-ea"/>
                    <a:cs typeface="+mn-cs"/>
                  </a:defRPr>
                </a:pPr>
                <a:r>
                  <a:rPr lang="en-IN" sz="1100" b="1">
                    <a:solidFill>
                      <a:schemeClr val="tx1"/>
                    </a:solidFill>
                  </a:rPr>
                  <a:t>Total Revenue 7 Quantity</a:t>
                </a:r>
              </a:p>
            </c:rich>
          </c:tx>
          <c:layout>
            <c:manualLayout>
              <c:xMode val="edge"/>
              <c:yMode val="edge"/>
              <c:x val="1.6784700459178303E-2"/>
              <c:y val="0.23393650570488755"/>
            </c:manualLayout>
          </c:layout>
          <c:overlay val="0"/>
          <c:spPr>
            <a:noFill/>
            <a:ln>
              <a:noFill/>
            </a:ln>
            <a:effectLst/>
          </c:spPr>
        </c:title>
        <c:numFmt formatCode="_-[$$-409]* #,##0.00_ ;_-[$$-409]* \-#,##0.00\ ;_-[$$-409]* &quot;-&quot;??_ ;_-@_ "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220751504"/>
        <c:crosses val="autoZero"/>
        <c:crossBetween val="between"/>
      </c:valAx>
      <c:spPr>
        <a:solidFill>
          <a:schemeClr val="accent6">
            <a:lumMod val="60000"/>
            <a:lumOff val="40000"/>
          </a:schemeClr>
        </a:solidFill>
      </c:spPr>
    </c:plotArea>
    <c:plotVisOnly val="1"/>
    <c:dispBlanksAs val="gap"/>
    <c:showDLblsOverMax val="0"/>
    <c:extLst/>
  </c:chart>
  <c:spPr>
    <a:solidFill>
      <a:schemeClr val="accent6">
        <a:lumMod val="60000"/>
        <a:lumOff val="40000"/>
      </a:schemeClr>
    </a:solidFill>
  </c:spPr>
  <c:txPr>
    <a:bodyPr/>
    <a:lstStyle/>
    <a:p>
      <a:pPr>
        <a:defRPr/>
      </a:pPr>
      <a:endParaRPr lang="en-US"/>
    </a:p>
  </c:txPr>
  <c:externalData r:id="rId1">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[Coffee Shop Sales Analysis.xlsx]Pivot Table!PivotTable16</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600" dirty="0">
                <a:solidFill>
                  <a:schemeClr val="tx1"/>
                </a:solidFill>
              </a:rPr>
              <a:t>Total Sale</a:t>
            </a:r>
            <a:r>
              <a:rPr lang="en-US" sz="1600" baseline="0" dirty="0">
                <a:solidFill>
                  <a:schemeClr val="tx1"/>
                </a:solidFill>
              </a:rPr>
              <a:t> Based on Top 5 Product Type their Categories</a:t>
            </a:r>
            <a:endParaRPr lang="en-US" sz="1600" dirty="0">
              <a:solidFill>
                <a:schemeClr val="tx1"/>
              </a:solidFill>
            </a:endParaRPr>
          </a:p>
        </c:rich>
      </c:tx>
      <c:layout>
        <c:manualLayout>
          <c:xMode val="edge"/>
          <c:yMode val="edge"/>
          <c:x val="0.12266764317718218"/>
          <c:y val="2.09136956005724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rgbClr val="783F0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rgbClr val="783F0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rgbClr val="783F0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Table'!$L$27</c:f>
              <c:strCache>
                <c:ptCount val="1"/>
                <c:pt idx="0">
                  <c:v>Total</c:v>
                </c:pt>
              </c:strCache>
            </c:strRef>
          </c:tx>
          <c:spPr>
            <a:solidFill>
              <a:srgbClr val="783F0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'Pivot Table'!$K$28:$K$38</c:f>
              <c:multiLvlStrCache>
                <c:ptCount val="5"/>
                <c:lvl>
                  <c:pt idx="0">
                    <c:v>Coffee</c:v>
                  </c:pt>
                  <c:pt idx="1">
                    <c:v>Tea</c:v>
                  </c:pt>
                  <c:pt idx="2">
                    <c:v>Tea</c:v>
                  </c:pt>
                  <c:pt idx="3">
                    <c:v>Coffee</c:v>
                  </c:pt>
                  <c:pt idx="4">
                    <c:v>Drinking Chocolate</c:v>
                  </c:pt>
                </c:lvl>
                <c:lvl>
                  <c:pt idx="0">
                    <c:v>Barista Espresso</c:v>
                  </c:pt>
                  <c:pt idx="1">
                    <c:v>Brewed Black tea</c:v>
                  </c:pt>
                  <c:pt idx="2">
                    <c:v>Brewed Chai tea</c:v>
                  </c:pt>
                  <c:pt idx="3">
                    <c:v>Gourmet brewed coffee</c:v>
                  </c:pt>
                  <c:pt idx="4">
                    <c:v>Hot chocolate</c:v>
                  </c:pt>
                </c:lvl>
              </c:multiLvlStrCache>
            </c:multiLvlStrRef>
          </c:cat>
          <c:val>
            <c:numRef>
              <c:f>'Pivot Table'!$L$28:$L$38</c:f>
              <c:numCache>
                <c:formatCode>_-[$$-409]* #,##0.00_ ;_-[$$-409]* \-#,##0.00\ ;_-[$$-409]* "-"??_ ;_-@_ </c:formatCode>
                <c:ptCount val="5"/>
                <c:pt idx="0">
                  <c:v>91406.2</c:v>
                </c:pt>
                <c:pt idx="1">
                  <c:v>47932</c:v>
                </c:pt>
                <c:pt idx="2">
                  <c:v>77081.950000000012</c:v>
                </c:pt>
                <c:pt idx="3">
                  <c:v>70034.600000000006</c:v>
                </c:pt>
                <c:pt idx="4">
                  <c:v>72416</c:v>
                </c:pt>
              </c:numCache>
            </c:numRef>
          </c:val>
          <c:extLst>
            <c:ext xmlns:c16="http://schemas.microsoft.com/office/drawing/2014/chart" uri="{C3380CC4-5D6E-409C-BE32-E72D297353CC}">
              <c16:uniqueId val="{00000000-8465-4F43-A5B7-F19DAB60EB82}"/>
            </c:ext>
          </c:extLst>
        </c:ser>
        <c:dLbls>
          <c:dLblPos val="outEnd"/>
          <c:showLegendKey val="0"/>
          <c:showVal val="1"/>
          <c:showCatName val="0"/>
          <c:showSerName val="0"/>
          <c:showPercent val="0"/>
          <c:showBubbleSize val="0"/>
        </c:dLbls>
        <c:gapWidth val="219"/>
        <c:overlap val="-27"/>
        <c:axId val="1730747328"/>
        <c:axId val="1929832144"/>
      </c:barChart>
      <c:catAx>
        <c:axId val="1730747328"/>
        <c:scaling>
          <c:orientation val="minMax"/>
        </c:scaling>
        <c:delete val="0"/>
        <c:axPos val="b"/>
        <c:title>
          <c:tx>
            <c:rich>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r>
                  <a:rPr lang="en-IN" sz="1100" dirty="0">
                    <a:solidFill>
                      <a:schemeClr val="tx1"/>
                    </a:solidFill>
                  </a:rPr>
                  <a:t>Product</a:t>
                </a:r>
                <a:r>
                  <a:rPr lang="en-IN" sz="1100" baseline="0" dirty="0">
                    <a:solidFill>
                      <a:schemeClr val="tx1"/>
                    </a:solidFill>
                  </a:rPr>
                  <a:t> Type &amp; Category</a:t>
                </a:r>
                <a:endParaRPr lang="en-IN" sz="1100" dirty="0">
                  <a:solidFill>
                    <a:schemeClr val="tx1"/>
                  </a:solidFill>
                </a:endParaRPr>
              </a:p>
            </c:rich>
          </c:tx>
          <c:layout>
            <c:manualLayout>
              <c:xMode val="edge"/>
              <c:yMode val="edge"/>
              <c:x val="0.38773900866305794"/>
              <c:y val="0.92271036789990024"/>
            </c:manualLayout>
          </c:layout>
          <c:overlay val="0"/>
          <c:spPr>
            <a:noFill/>
            <a:ln>
              <a:noFill/>
            </a:ln>
            <a:effectLst/>
          </c:spPr>
          <c:txPr>
            <a:bodyPr rot="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929832144"/>
        <c:crosses val="autoZero"/>
        <c:auto val="1"/>
        <c:lblAlgn val="ctr"/>
        <c:lblOffset val="100"/>
        <c:noMultiLvlLbl val="0"/>
      </c:catAx>
      <c:valAx>
        <c:axId val="19298321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lgn="ctr" rtl="0">
                  <a:defRPr lang="en-IN" sz="1100" b="0" i="0" u="none" strike="noStrike" kern="1200" baseline="0">
                    <a:solidFill>
                      <a:schemeClr val="tx1"/>
                    </a:solidFill>
                    <a:latin typeface="+mn-lt"/>
                    <a:ea typeface="+mn-ea"/>
                    <a:cs typeface="+mn-cs"/>
                  </a:defRPr>
                </a:pPr>
                <a:r>
                  <a:rPr lang="en-IN" sz="1100" b="0" i="0" u="none" strike="noStrike" kern="1200" baseline="0" dirty="0">
                    <a:solidFill>
                      <a:schemeClr val="tx1"/>
                    </a:solidFill>
                    <a:latin typeface="+mn-lt"/>
                    <a:ea typeface="+mn-ea"/>
                    <a:cs typeface="+mn-cs"/>
                  </a:rPr>
                  <a:t> sale</a:t>
                </a:r>
              </a:p>
            </c:rich>
          </c:tx>
          <c:layout>
            <c:manualLayout>
              <c:xMode val="edge"/>
              <c:yMode val="edge"/>
              <c:x val="1.9775687173327422E-2"/>
              <c:y val="0.38892345752084961"/>
            </c:manualLayout>
          </c:layout>
          <c:overlay val="0"/>
          <c:spPr>
            <a:noFill/>
            <a:ln>
              <a:noFill/>
            </a:ln>
            <a:effectLst/>
          </c:spPr>
          <c:txPr>
            <a:bodyPr rot="-5400000" spcFirstLastPara="1" vertOverflow="ellipsis" vert="horz" wrap="square" anchor="ctr" anchorCtr="1"/>
            <a:lstStyle/>
            <a:p>
              <a:pPr algn="ctr" rtl="0">
                <a:defRPr lang="en-IN" sz="1100" b="0" i="0" u="none" strike="noStrike" kern="1200" baseline="0">
                  <a:solidFill>
                    <a:schemeClr val="tx1"/>
                  </a:solidFill>
                  <a:latin typeface="+mn-lt"/>
                  <a:ea typeface="+mn-ea"/>
                  <a:cs typeface="+mn-cs"/>
                </a:defRPr>
              </a:pPr>
              <a:endParaRPr lang="en-US"/>
            </a:p>
          </c:txPr>
        </c:title>
        <c:numFmt formatCode="_-[$$-409]* #,##0.00_ ;_-[$$-409]* \-#,##0.00\ ;_-[$$-409]* &quot;-&quot;??_ ;_-@_ "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7307473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60000"/>
        <a:lumOff val="40000"/>
      </a:schemeClr>
    </a:soli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1421010-3731-422F-8CF1-CD47B2D7C9F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2656080-143A-4905-932A-5C7754887AB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920ABC-E11D-42B4-A428-76B2C5BC0052}" type="datetimeFigureOut">
              <a:rPr lang="en-US" smtClean="0"/>
              <a:t>3/7/2024</a:t>
            </a:fld>
            <a:endParaRPr lang="en-US" dirty="0"/>
          </a:p>
        </p:txBody>
      </p:sp>
      <p:sp>
        <p:nvSpPr>
          <p:cNvPr id="4" name="Footer Placeholder 3">
            <a:extLst>
              <a:ext uri="{FF2B5EF4-FFF2-40B4-BE49-F238E27FC236}">
                <a16:creationId xmlns:a16="http://schemas.microsoft.com/office/drawing/2014/main" id="{96359276-DB8D-43B4-8029-4A695209B9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32318278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svg>
</file>

<file path=ppt/media/image4.png>
</file>

<file path=ppt/media/image5.sv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3EED04-A4F0-49ED-B42E-211B56474E8D}" type="datetimeFigureOut">
              <a:rPr lang="en-US" smtClean="0"/>
              <a:t>3/7/2024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220CB7-DCA5-4E5B-97F1-300CDD8D2AAB}" type="slidenum">
              <a:rPr lang="en-US" smtClean="0"/>
              <a:t>‹#›</a:t>
            </a:fld>
            <a:endParaRPr lang="en-US" dirty="0"/>
          </a:p>
        </p:txBody>
      </p:sp>
    </p:spTree>
    <p:extLst>
      <p:ext uri="{BB962C8B-B14F-4D97-AF65-F5344CB8AC3E}">
        <p14:creationId xmlns:p14="http://schemas.microsoft.com/office/powerpoint/2010/main" val="3267183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0" y="0"/>
            <a:ext cx="12192000" cy="6858000"/>
          </a:xfrm>
          <a:solidFill>
            <a:schemeClr val="accent1">
              <a:lumMod val="10000"/>
            </a:schemeClr>
          </a:solidFill>
        </p:spPr>
        <p:txBody>
          <a:bodyPr anchor="t">
            <a:normAutofit/>
          </a:bodyPr>
          <a:lstStyle>
            <a:lvl1pPr marL="0" indent="0" algn="ctr">
              <a:buNone/>
              <a:defRPr sz="24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838200" y="4848351"/>
            <a:ext cx="10515600" cy="762338"/>
          </a:xfrm>
        </p:spPr>
        <p:txBody>
          <a:bodyPr>
            <a:normAutofit/>
          </a:bodyPr>
          <a:lstStyle>
            <a:lvl1pPr algn="ctr">
              <a:defRPr sz="1800" b="1" cap="all" spc="600" normalizeH="0" baseline="0">
                <a:solidFill>
                  <a:schemeClr val="accent3">
                    <a:lumMod val="10000"/>
                    <a:lumOff val="90000"/>
                  </a:schemeClr>
                </a:solidFill>
                <a:latin typeface="+mn-lt"/>
              </a:defRPr>
            </a:lvl1pPr>
          </a:lstStyle>
          <a:p>
            <a:r>
              <a:rPr lang="en-US" dirty="0"/>
              <a:t>Add title here</a:t>
            </a:r>
          </a:p>
        </p:txBody>
      </p:sp>
      <p:sp>
        <p:nvSpPr>
          <p:cNvPr id="11" name="Picture Placeholder 10">
            <a:extLst>
              <a:ext uri="{FF2B5EF4-FFF2-40B4-BE49-F238E27FC236}">
                <a16:creationId xmlns:a16="http://schemas.microsoft.com/office/drawing/2014/main" id="{730BD47C-1743-A31A-6F2A-BEBB24F22AB3}"/>
              </a:ext>
            </a:extLst>
          </p:cNvPr>
          <p:cNvSpPr>
            <a:spLocks noGrp="1"/>
          </p:cNvSpPr>
          <p:nvPr>
            <p:ph type="pic" sz="quarter" idx="11"/>
          </p:nvPr>
        </p:nvSpPr>
        <p:spPr>
          <a:xfrm>
            <a:off x="4381500" y="1500330"/>
            <a:ext cx="3429000" cy="3255264"/>
          </a:xfrm>
          <a:noFill/>
        </p:spPr>
        <p:txBody>
          <a:bodyPr anchor="ctr">
            <a:normAutofit/>
          </a:bodyPr>
          <a:lstStyle>
            <a:lvl1pPr marL="0" indent="0" algn="ctr">
              <a:buNone/>
              <a:defRPr sz="20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4111583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4">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10295108"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6" name="Content Placeholder 5">
            <a:extLst>
              <a:ext uri="{FF2B5EF4-FFF2-40B4-BE49-F238E27FC236}">
                <a16:creationId xmlns:a16="http://schemas.microsoft.com/office/drawing/2014/main" id="{0D885A36-9B2E-CD52-C188-43035C62D7D2}"/>
              </a:ext>
            </a:extLst>
          </p:cNvPr>
          <p:cNvSpPr>
            <a:spLocks noGrp="1"/>
          </p:cNvSpPr>
          <p:nvPr>
            <p:ph sz="quarter" idx="25"/>
          </p:nvPr>
        </p:nvSpPr>
        <p:spPr>
          <a:xfrm>
            <a:off x="1022350" y="1584960"/>
            <a:ext cx="10146806" cy="4429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2464839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cus Points 2">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23908" y="368658"/>
            <a:ext cx="6228732" cy="830221"/>
          </a:xfrm>
        </p:spPr>
        <p:txBody>
          <a:bodyPr tIns="0" bIns="0" anchor="ctr">
            <a:normAutofit/>
          </a:bodyPr>
          <a:lstStyle>
            <a:lvl1pPr algn="l">
              <a:lnSpc>
                <a:spcPct val="100000"/>
              </a:lnSpc>
              <a:defRPr sz="3600" b="0" cap="all" spc="0" normalizeH="0" baseline="0">
                <a:solidFill>
                  <a:schemeClr val="tx1"/>
                </a:solidFill>
                <a:latin typeface="+mj-lt"/>
              </a:defRPr>
            </a:lvl1pPr>
          </a:lstStyle>
          <a:p>
            <a:r>
              <a:rPr lang="en-US" dirty="0"/>
              <a:t>Add title here</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923906" y="1430936"/>
            <a:ext cx="6228732" cy="538223"/>
          </a:xfrm>
          <a:noFill/>
        </p:spPr>
        <p:txBody>
          <a:bodyPr lIns="91440" tIns="0" rIns="91440" bIns="0" anchor="b">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5" name="Text Placeholder 7">
            <a:extLst>
              <a:ext uri="{FF2B5EF4-FFF2-40B4-BE49-F238E27FC236}">
                <a16:creationId xmlns:a16="http://schemas.microsoft.com/office/drawing/2014/main" id="{B2619741-BE88-A22C-6A3B-780557621AD1}"/>
              </a:ext>
            </a:extLst>
          </p:cNvPr>
          <p:cNvSpPr>
            <a:spLocks noGrp="1"/>
          </p:cNvSpPr>
          <p:nvPr>
            <p:ph type="body" sz="quarter" idx="26" hasCustomPrompt="1"/>
          </p:nvPr>
        </p:nvSpPr>
        <p:spPr>
          <a:xfrm>
            <a:off x="923906" y="2029538"/>
            <a:ext cx="6228732" cy="1090763"/>
          </a:xfrm>
          <a:noFill/>
        </p:spPr>
        <p:txBody>
          <a:bodyPr lIns="91440" tIns="0" rIns="91440" bIns="0" anchor="t">
            <a:normAutofit/>
          </a:bodyPr>
          <a:lstStyle>
            <a:lvl1pPr marL="0" indent="0" algn="l">
              <a:lnSpc>
                <a:spcPct val="120000"/>
              </a:lnSpc>
              <a:spcBef>
                <a:spcPts val="0"/>
              </a:spcBef>
              <a:buNone/>
              <a:defRPr sz="1400" b="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6" name="Text Placeholder 7">
            <a:extLst>
              <a:ext uri="{FF2B5EF4-FFF2-40B4-BE49-F238E27FC236}">
                <a16:creationId xmlns:a16="http://schemas.microsoft.com/office/drawing/2014/main" id="{0EBD26BC-C603-AEA2-3415-24A8A1005911}"/>
              </a:ext>
            </a:extLst>
          </p:cNvPr>
          <p:cNvSpPr>
            <a:spLocks noGrp="1"/>
          </p:cNvSpPr>
          <p:nvPr>
            <p:ph type="body" sz="quarter" idx="24" hasCustomPrompt="1"/>
          </p:nvPr>
        </p:nvSpPr>
        <p:spPr>
          <a:xfrm>
            <a:off x="923906" y="3218958"/>
            <a:ext cx="6228732" cy="344009"/>
          </a:xfrm>
          <a:noFill/>
        </p:spPr>
        <p:txBody>
          <a:bodyPr lIns="91440" tIns="0" rIns="91440" bIns="0" anchor="b">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7" name="Text Placeholder 7">
            <a:extLst>
              <a:ext uri="{FF2B5EF4-FFF2-40B4-BE49-F238E27FC236}">
                <a16:creationId xmlns:a16="http://schemas.microsoft.com/office/drawing/2014/main" id="{49F0960D-533E-D280-6096-A2F8BAC7AE71}"/>
              </a:ext>
            </a:extLst>
          </p:cNvPr>
          <p:cNvSpPr>
            <a:spLocks noGrp="1"/>
          </p:cNvSpPr>
          <p:nvPr>
            <p:ph type="body" sz="quarter" idx="27" hasCustomPrompt="1"/>
          </p:nvPr>
        </p:nvSpPr>
        <p:spPr>
          <a:xfrm>
            <a:off x="923906" y="3640657"/>
            <a:ext cx="6228732" cy="344009"/>
          </a:xfrm>
          <a:noFill/>
        </p:spPr>
        <p:txBody>
          <a:bodyPr lIns="91440" tIns="0" rIns="91440" bIns="0" anchor="t">
            <a:normAutofit/>
          </a:bodyPr>
          <a:lstStyle>
            <a:lvl1pPr marL="0" indent="0" algn="l">
              <a:lnSpc>
                <a:spcPct val="120000"/>
              </a:lnSpc>
              <a:spcBef>
                <a:spcPts val="0"/>
              </a:spcBef>
              <a:buNone/>
              <a:defRPr sz="1400" b="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0" name="Text Placeholder 7">
            <a:extLst>
              <a:ext uri="{FF2B5EF4-FFF2-40B4-BE49-F238E27FC236}">
                <a16:creationId xmlns:a16="http://schemas.microsoft.com/office/drawing/2014/main" id="{09ACA4C2-F939-8D8C-98EF-A61C8B760F9F}"/>
              </a:ext>
            </a:extLst>
          </p:cNvPr>
          <p:cNvSpPr>
            <a:spLocks noGrp="1"/>
          </p:cNvSpPr>
          <p:nvPr>
            <p:ph type="body" sz="quarter" idx="25" hasCustomPrompt="1"/>
          </p:nvPr>
        </p:nvSpPr>
        <p:spPr>
          <a:xfrm>
            <a:off x="923906" y="4073211"/>
            <a:ext cx="6228732" cy="538223"/>
          </a:xfrm>
          <a:noFill/>
        </p:spPr>
        <p:txBody>
          <a:bodyPr lIns="91440" tIns="0" rIns="91440" bIns="0" anchor="b">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1" name="Text Placeholder 7">
            <a:extLst>
              <a:ext uri="{FF2B5EF4-FFF2-40B4-BE49-F238E27FC236}">
                <a16:creationId xmlns:a16="http://schemas.microsoft.com/office/drawing/2014/main" id="{31BF306D-A7D8-5086-F014-05405FA67D6D}"/>
              </a:ext>
            </a:extLst>
          </p:cNvPr>
          <p:cNvSpPr>
            <a:spLocks noGrp="1"/>
          </p:cNvSpPr>
          <p:nvPr>
            <p:ph type="body" sz="quarter" idx="28" hasCustomPrompt="1"/>
          </p:nvPr>
        </p:nvSpPr>
        <p:spPr>
          <a:xfrm>
            <a:off x="923906" y="4675595"/>
            <a:ext cx="6228732" cy="1154882"/>
          </a:xfrm>
          <a:noFill/>
        </p:spPr>
        <p:txBody>
          <a:bodyPr lIns="91440" tIns="0" rIns="91440" bIns="0" anchor="t">
            <a:normAutofit/>
          </a:bodyPr>
          <a:lstStyle>
            <a:lvl1pPr marL="0" indent="0" algn="l">
              <a:lnSpc>
                <a:spcPct val="120000"/>
              </a:lnSpc>
              <a:spcBef>
                <a:spcPts val="0"/>
              </a:spcBef>
              <a:buNone/>
              <a:defRPr sz="1400" b="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8036560" y="-1"/>
            <a:ext cx="4155440" cy="5243333"/>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20C313E4-419C-20BB-FD0F-C62890266599}"/>
              </a:ext>
              <a:ext uri="{C183D7F6-B498-43B3-948B-1728B52AA6E4}">
                <adec:decorative xmlns:adec="http://schemas.microsoft.com/office/drawing/2017/decorative" val="1"/>
              </a:ext>
            </a:extLst>
          </p:cNvPr>
          <p:cNvSpPr/>
          <p:nvPr userDrawn="1"/>
        </p:nvSpPr>
        <p:spPr>
          <a:xfrm>
            <a:off x="8036559" y="5243332"/>
            <a:ext cx="4155440" cy="163781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1858978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0" y="0"/>
            <a:ext cx="12192000" cy="6858000"/>
          </a:xfrm>
          <a:solidFill>
            <a:schemeClr val="tx2">
              <a:lumMod val="10000"/>
            </a:schemeClr>
          </a:solidFill>
        </p:spPr>
        <p:txBody>
          <a:bodyPr anchor="t">
            <a:normAutofit/>
          </a:bodyPr>
          <a:lstStyle>
            <a:lvl1pPr marL="0" indent="0" algn="ctr">
              <a:buNone/>
              <a:defRPr sz="24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6967222" y="2247391"/>
            <a:ext cx="4434840" cy="762338"/>
          </a:xfrm>
          <a:noFill/>
        </p:spPr>
        <p:txBody>
          <a:bodyPr>
            <a:normAutofit/>
          </a:bodyPr>
          <a:lstStyle>
            <a:lvl1pPr algn="l">
              <a:defRPr sz="4800" b="1" cap="all" spc="0" normalizeH="0" baseline="0">
                <a:solidFill>
                  <a:schemeClr val="accent3">
                    <a:lumMod val="10000"/>
                    <a:lumOff val="90000"/>
                  </a:schemeClr>
                </a:solidFill>
                <a:latin typeface="+mj-lt"/>
              </a:defRPr>
            </a:lvl1pPr>
          </a:lstStyle>
          <a:p>
            <a:r>
              <a:rPr lang="en-US" dirty="0"/>
              <a:t>Add title </a:t>
            </a:r>
          </a:p>
        </p:txBody>
      </p:sp>
      <p:sp>
        <p:nvSpPr>
          <p:cNvPr id="11" name="Picture Placeholder 10">
            <a:extLst>
              <a:ext uri="{FF2B5EF4-FFF2-40B4-BE49-F238E27FC236}">
                <a16:creationId xmlns:a16="http://schemas.microsoft.com/office/drawing/2014/main" id="{730BD47C-1743-A31A-6F2A-BEBB24F22AB3}"/>
              </a:ext>
            </a:extLst>
          </p:cNvPr>
          <p:cNvSpPr>
            <a:spLocks noGrp="1" noChangeAspect="1"/>
          </p:cNvSpPr>
          <p:nvPr>
            <p:ph type="pic" sz="quarter" idx="11"/>
          </p:nvPr>
        </p:nvSpPr>
        <p:spPr>
          <a:xfrm>
            <a:off x="1516380" y="1730247"/>
            <a:ext cx="3657600" cy="3472282"/>
          </a:xfrm>
          <a:noFill/>
        </p:spPr>
        <p:txBody>
          <a:bodyPr anchor="ctr">
            <a:normAutofit/>
          </a:bodyPr>
          <a:lstStyle>
            <a:lvl1pPr marL="0" indent="0" algn="ctr">
              <a:buNone/>
              <a:defRPr sz="2000">
                <a:solidFill>
                  <a:schemeClr val="bg1"/>
                </a:solidFill>
              </a:defRPr>
            </a:lvl1pPr>
          </a:lstStyle>
          <a:p>
            <a:r>
              <a:rPr lang="en-US"/>
              <a:t>Click icon to add picture</a:t>
            </a:r>
            <a:endParaRPr lang="en-US" dirty="0"/>
          </a:p>
        </p:txBody>
      </p:sp>
      <p:sp>
        <p:nvSpPr>
          <p:cNvPr id="6" name="Text Placeholder 7">
            <a:extLst>
              <a:ext uri="{FF2B5EF4-FFF2-40B4-BE49-F238E27FC236}">
                <a16:creationId xmlns:a16="http://schemas.microsoft.com/office/drawing/2014/main" id="{5810CE0D-B662-5180-72B1-8363C2E1BDE3}"/>
              </a:ext>
            </a:extLst>
          </p:cNvPr>
          <p:cNvSpPr>
            <a:spLocks noGrp="1"/>
          </p:cNvSpPr>
          <p:nvPr>
            <p:ph type="body" sz="quarter" idx="17" hasCustomPrompt="1"/>
          </p:nvPr>
        </p:nvSpPr>
        <p:spPr>
          <a:xfrm>
            <a:off x="6967222" y="3258237"/>
            <a:ext cx="4434840" cy="368884"/>
          </a:xfrm>
          <a:noFill/>
        </p:spPr>
        <p:txBody>
          <a:bodyPr lIns="91440" tIns="0" rIns="91440" bIns="0" anchor="ctr">
            <a:normAutofit/>
          </a:bodyPr>
          <a:lstStyle>
            <a:lvl1pPr marL="0" indent="0" algn="l">
              <a:lnSpc>
                <a:spcPct val="100000"/>
              </a:lnSpc>
              <a:spcBef>
                <a:spcPts val="0"/>
              </a:spcBef>
              <a:buNone/>
              <a:defRPr sz="1600" b="1" cap="all" baseline="0">
                <a:solidFill>
                  <a:schemeClr val="accent3">
                    <a:lumMod val="10000"/>
                    <a:lumOff val="90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7" name="Text Placeholder 7">
            <a:extLst>
              <a:ext uri="{FF2B5EF4-FFF2-40B4-BE49-F238E27FC236}">
                <a16:creationId xmlns:a16="http://schemas.microsoft.com/office/drawing/2014/main" id="{D092BFD6-74C7-2D2A-4F93-95F4341BABE0}"/>
              </a:ext>
            </a:extLst>
          </p:cNvPr>
          <p:cNvSpPr>
            <a:spLocks noGrp="1"/>
          </p:cNvSpPr>
          <p:nvPr>
            <p:ph type="body" sz="quarter" idx="18" hasCustomPrompt="1"/>
          </p:nvPr>
        </p:nvSpPr>
        <p:spPr>
          <a:xfrm>
            <a:off x="6967222" y="3748147"/>
            <a:ext cx="4434840" cy="1454381"/>
          </a:xfrm>
          <a:noFill/>
        </p:spPr>
        <p:txBody>
          <a:bodyPr lIns="91440" tIns="0" rIns="91440" bIns="0" anchor="t">
            <a:normAutofit/>
          </a:bodyPr>
          <a:lstStyle>
            <a:lvl1pPr marL="0" indent="0" algn="l">
              <a:lnSpc>
                <a:spcPct val="100000"/>
              </a:lnSpc>
              <a:spcBef>
                <a:spcPts val="0"/>
              </a:spcBef>
              <a:spcAft>
                <a:spcPts val="800"/>
              </a:spcAft>
              <a:buNone/>
              <a:defRPr sz="1400" b="1" cap="none" baseline="0">
                <a:solidFill>
                  <a:schemeClr val="accent3">
                    <a:lumMod val="10000"/>
                    <a:lumOff val="90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Tree>
    <p:extLst>
      <p:ext uri="{BB962C8B-B14F-4D97-AF65-F5344CB8AC3E}">
        <p14:creationId xmlns:p14="http://schemas.microsoft.com/office/powerpoint/2010/main" val="16267531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BA29B-5AE9-CB8D-8A2B-144DBB8BCB5A}"/>
              </a:ext>
            </a:extLst>
          </p:cNvPr>
          <p:cNvSpPr>
            <a:spLocks noGrp="1"/>
          </p:cNvSpPr>
          <p:nvPr>
            <p:ph type="title" hasCustomPrompt="1"/>
          </p:nvPr>
        </p:nvSpPr>
        <p:spPr>
          <a:xfrm>
            <a:off x="543043" y="365125"/>
            <a:ext cx="11100126" cy="1325563"/>
          </a:xfrm>
        </p:spPr>
        <p:txBody>
          <a:bodyPr/>
          <a:lstStyle>
            <a:lvl1pPr>
              <a:defRPr cap="all" baseline="0"/>
            </a:lvl1pPr>
          </a:lstStyle>
          <a:p>
            <a:r>
              <a:rPr lang="en-US" dirty="0"/>
              <a:t>Add title here</a:t>
            </a:r>
          </a:p>
        </p:txBody>
      </p:sp>
      <p:sp>
        <p:nvSpPr>
          <p:cNvPr id="6" name="Footer Placeholder 4">
            <a:extLst>
              <a:ext uri="{FF2B5EF4-FFF2-40B4-BE49-F238E27FC236}">
                <a16:creationId xmlns:a16="http://schemas.microsoft.com/office/drawing/2014/main" id="{BF0432AB-307E-C133-AB03-5B6286B22958}"/>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7" name="Slide Number Placeholder 5">
            <a:extLst>
              <a:ext uri="{FF2B5EF4-FFF2-40B4-BE49-F238E27FC236}">
                <a16:creationId xmlns:a16="http://schemas.microsoft.com/office/drawing/2014/main" id="{FB1DDF95-5C6A-BFC2-3D73-E19530C8DA61}"/>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1251099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1393784" y="1017127"/>
            <a:ext cx="3259239" cy="638050"/>
          </a:xfrm>
        </p:spPr>
        <p:txBody>
          <a:bodyPr tIns="0" bIns="0" anchor="b">
            <a:normAutofit/>
          </a:bodyPr>
          <a:lstStyle>
            <a:lvl1pPr algn="l">
              <a:lnSpc>
                <a:spcPct val="70000"/>
              </a:lnSpc>
              <a:defRPr sz="3600" b="1" cap="all" spc="0" normalizeH="0" baseline="0">
                <a:solidFill>
                  <a:schemeClr val="tx1"/>
                </a:solidFill>
                <a:latin typeface="+mj-lt"/>
              </a:defRPr>
            </a:lvl1pPr>
          </a:lstStyle>
          <a:p>
            <a:r>
              <a:rPr lang="en-US" dirty="0"/>
              <a:t>Add title</a:t>
            </a:r>
          </a:p>
        </p:txBody>
      </p:sp>
      <p:sp>
        <p:nvSpPr>
          <p:cNvPr id="6" name="Text Placeholder 5">
            <a:extLst>
              <a:ext uri="{FF2B5EF4-FFF2-40B4-BE49-F238E27FC236}">
                <a16:creationId xmlns:a16="http://schemas.microsoft.com/office/drawing/2014/main" id="{41C420D7-C2DD-AA2E-0967-246BCAC712CC}"/>
              </a:ext>
            </a:extLst>
          </p:cNvPr>
          <p:cNvSpPr>
            <a:spLocks noGrp="1"/>
          </p:cNvSpPr>
          <p:nvPr>
            <p:ph type="body" sz="quarter" idx="12" hasCustomPrompt="1"/>
          </p:nvPr>
        </p:nvSpPr>
        <p:spPr>
          <a:xfrm>
            <a:off x="1393784" y="1667337"/>
            <a:ext cx="3259138" cy="1635155"/>
          </a:xfrm>
        </p:spPr>
        <p:txBody>
          <a:bodyPr tIns="0">
            <a:normAutofit/>
          </a:bodyPr>
          <a:lstStyle>
            <a:lvl1pPr marL="0" indent="0">
              <a:lnSpc>
                <a:spcPct val="80000"/>
              </a:lnSpc>
              <a:spcBef>
                <a:spcPts val="0"/>
              </a:spcBef>
              <a:buNone/>
              <a:defRPr sz="5400" b="0" cap="all" baseline="0">
                <a:solidFill>
                  <a:schemeClr val="tx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4826643" y="-1"/>
            <a:ext cx="6146157" cy="3452149"/>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A7CCA433-95E2-FC02-373D-296793B7441B}"/>
              </a:ext>
              <a:ext uri="{C183D7F6-B498-43B3-948B-1728B52AA6E4}">
                <adec:decorative xmlns:adec="http://schemas.microsoft.com/office/drawing/2017/decorative" val="1"/>
              </a:ext>
            </a:extLst>
          </p:cNvPr>
          <p:cNvSpPr/>
          <p:nvPr userDrawn="1"/>
        </p:nvSpPr>
        <p:spPr>
          <a:xfrm>
            <a:off x="10959533" y="1"/>
            <a:ext cx="1232467" cy="345214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19734D26-5CDD-1D72-F4F5-4E8F2E8A71B5}"/>
              </a:ext>
              <a:ext uri="{C183D7F6-B498-43B3-948B-1728B52AA6E4}">
                <adec:decorative xmlns:adec="http://schemas.microsoft.com/office/drawing/2017/decorative" val="1"/>
              </a:ext>
            </a:extLst>
          </p:cNvPr>
          <p:cNvSpPr/>
          <p:nvPr userDrawn="1"/>
        </p:nvSpPr>
        <p:spPr>
          <a:xfrm>
            <a:off x="0" y="3452149"/>
            <a:ext cx="1232467" cy="340585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730BD47C-1743-A31A-6F2A-BEBB24F22AB3}"/>
              </a:ext>
            </a:extLst>
          </p:cNvPr>
          <p:cNvSpPr>
            <a:spLocks noGrp="1"/>
          </p:cNvSpPr>
          <p:nvPr>
            <p:ph type="pic" sz="quarter" idx="11"/>
          </p:nvPr>
        </p:nvSpPr>
        <p:spPr>
          <a:xfrm>
            <a:off x="1196049" y="3452149"/>
            <a:ext cx="6146157" cy="3423213"/>
          </a:xfrm>
          <a:noFill/>
        </p:spPr>
        <p:txBody>
          <a:bodyPr anchor="ctr">
            <a:normAutofit/>
          </a:bodyPr>
          <a:lstStyle>
            <a:lvl1pPr marL="0" indent="0" algn="ctr">
              <a:buNone/>
              <a:defRPr sz="2000">
                <a:solidFill>
                  <a:schemeClr val="tx1"/>
                </a:solidFill>
              </a:defRPr>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8438165" y="3831219"/>
            <a:ext cx="2719830" cy="2638706"/>
          </a:xfrm>
        </p:spPr>
        <p:txBody>
          <a:bodyPr anchor="ctr">
            <a:normAutofit/>
          </a:bodyPr>
          <a:lstStyle>
            <a:lvl1pPr marL="0" indent="0" algn="l">
              <a:lnSpc>
                <a:spcPct val="12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Click to add text</a:t>
            </a:r>
          </a:p>
        </p:txBody>
      </p:sp>
    </p:spTree>
    <p:extLst>
      <p:ext uri="{BB962C8B-B14F-4D97-AF65-F5344CB8AC3E}">
        <p14:creationId xmlns:p14="http://schemas.microsoft.com/office/powerpoint/2010/main" val="373133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1">
    <p:bg>
      <p:bgPr>
        <a:solidFill>
          <a:schemeClr val="bg1">
            <a:alpha val="10000"/>
          </a:schemeClr>
        </a:solidFill>
        <a:effectLst/>
      </p:bgPr>
    </p:bg>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1" y="-1"/>
            <a:ext cx="12191999" cy="1649977"/>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9002215" cy="638050"/>
          </a:xfrm>
        </p:spPr>
        <p:txBody>
          <a:bodyPr tIns="0" bIns="0" anchor="ctr">
            <a:normAutofit/>
          </a:bodyPr>
          <a:lstStyle>
            <a:lvl1pPr algn="l">
              <a:lnSpc>
                <a:spcPct val="100000"/>
              </a:lnSpc>
              <a:defRPr sz="3600" b="1" cap="all" spc="0" normalizeH="0" baseline="0">
                <a:solidFill>
                  <a:schemeClr val="accent3">
                    <a:lumMod val="10000"/>
                    <a:lumOff val="90000"/>
                  </a:schemeClr>
                </a:solidFill>
                <a:latin typeface="+mj-lt"/>
              </a:defRPr>
            </a:lvl1pPr>
          </a:lstStyle>
          <a:p>
            <a:r>
              <a:rPr lang="en-US" dirty="0"/>
              <a:t>Add title here</a:t>
            </a:r>
          </a:p>
        </p:txBody>
      </p:sp>
      <p:sp>
        <p:nvSpPr>
          <p:cNvPr id="15" name="Text Placeholder 7">
            <a:extLst>
              <a:ext uri="{FF2B5EF4-FFF2-40B4-BE49-F238E27FC236}">
                <a16:creationId xmlns:a16="http://schemas.microsoft.com/office/drawing/2014/main" id="{23E7ECCC-BD1E-CBCA-E8C4-9C7A04405061}"/>
              </a:ext>
            </a:extLst>
          </p:cNvPr>
          <p:cNvSpPr>
            <a:spLocks noGrp="1"/>
          </p:cNvSpPr>
          <p:nvPr>
            <p:ph type="body" sz="quarter" idx="18" hasCustomPrompt="1"/>
          </p:nvPr>
        </p:nvSpPr>
        <p:spPr>
          <a:xfrm>
            <a:off x="952012"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952012"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6" name="Text Placeholder 7">
            <a:extLst>
              <a:ext uri="{FF2B5EF4-FFF2-40B4-BE49-F238E27FC236}">
                <a16:creationId xmlns:a16="http://schemas.microsoft.com/office/drawing/2014/main" id="{BFEE9A33-86BC-1ACB-FD12-3D125D7AC62B}"/>
              </a:ext>
            </a:extLst>
          </p:cNvPr>
          <p:cNvSpPr>
            <a:spLocks noGrp="1"/>
          </p:cNvSpPr>
          <p:nvPr>
            <p:ph type="body" sz="quarter" idx="19" hasCustomPrompt="1"/>
          </p:nvPr>
        </p:nvSpPr>
        <p:spPr>
          <a:xfrm>
            <a:off x="3067529"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5" name="Text Placeholder 7">
            <a:extLst>
              <a:ext uri="{FF2B5EF4-FFF2-40B4-BE49-F238E27FC236}">
                <a16:creationId xmlns:a16="http://schemas.microsoft.com/office/drawing/2014/main" id="{079A1158-8509-9A92-5B8F-B87303ABC51B}"/>
              </a:ext>
            </a:extLst>
          </p:cNvPr>
          <p:cNvSpPr>
            <a:spLocks noGrp="1"/>
          </p:cNvSpPr>
          <p:nvPr>
            <p:ph type="body" sz="quarter" idx="14" hasCustomPrompt="1"/>
          </p:nvPr>
        </p:nvSpPr>
        <p:spPr>
          <a:xfrm>
            <a:off x="3067529"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7" name="Text Placeholder 7">
            <a:extLst>
              <a:ext uri="{FF2B5EF4-FFF2-40B4-BE49-F238E27FC236}">
                <a16:creationId xmlns:a16="http://schemas.microsoft.com/office/drawing/2014/main" id="{34C8324F-73B9-5F50-2F8B-86B0683A48CF}"/>
              </a:ext>
            </a:extLst>
          </p:cNvPr>
          <p:cNvSpPr>
            <a:spLocks noGrp="1"/>
          </p:cNvSpPr>
          <p:nvPr>
            <p:ph type="body" sz="quarter" idx="20" hasCustomPrompt="1"/>
          </p:nvPr>
        </p:nvSpPr>
        <p:spPr>
          <a:xfrm>
            <a:off x="5183046"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7" name="Text Placeholder 7">
            <a:extLst>
              <a:ext uri="{FF2B5EF4-FFF2-40B4-BE49-F238E27FC236}">
                <a16:creationId xmlns:a16="http://schemas.microsoft.com/office/drawing/2014/main" id="{B64B4E6B-794C-37E8-8DD5-B03983295026}"/>
              </a:ext>
            </a:extLst>
          </p:cNvPr>
          <p:cNvSpPr>
            <a:spLocks noGrp="1"/>
          </p:cNvSpPr>
          <p:nvPr>
            <p:ph type="body" sz="quarter" idx="15" hasCustomPrompt="1"/>
          </p:nvPr>
        </p:nvSpPr>
        <p:spPr>
          <a:xfrm>
            <a:off x="5183046"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8" name="Text Placeholder 7">
            <a:extLst>
              <a:ext uri="{FF2B5EF4-FFF2-40B4-BE49-F238E27FC236}">
                <a16:creationId xmlns:a16="http://schemas.microsoft.com/office/drawing/2014/main" id="{30371E6D-BAFA-5426-4D03-3E4D6EA4E03B}"/>
              </a:ext>
            </a:extLst>
          </p:cNvPr>
          <p:cNvSpPr>
            <a:spLocks noGrp="1"/>
          </p:cNvSpPr>
          <p:nvPr>
            <p:ph type="body" sz="quarter" idx="21" hasCustomPrompt="1"/>
          </p:nvPr>
        </p:nvSpPr>
        <p:spPr>
          <a:xfrm>
            <a:off x="7298563"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13" name="Text Placeholder 7">
            <a:extLst>
              <a:ext uri="{FF2B5EF4-FFF2-40B4-BE49-F238E27FC236}">
                <a16:creationId xmlns:a16="http://schemas.microsoft.com/office/drawing/2014/main" id="{9B8342D6-37CA-33AA-29B9-2FEB0015048B}"/>
              </a:ext>
            </a:extLst>
          </p:cNvPr>
          <p:cNvSpPr>
            <a:spLocks noGrp="1"/>
          </p:cNvSpPr>
          <p:nvPr>
            <p:ph type="body" sz="quarter" idx="16" hasCustomPrompt="1"/>
          </p:nvPr>
        </p:nvSpPr>
        <p:spPr>
          <a:xfrm>
            <a:off x="7298563" y="3151488"/>
            <a:ext cx="1849061" cy="1076446"/>
          </a:xfrm>
          <a:solidFill>
            <a:schemeClr val="accent1">
              <a:alpha val="25000"/>
            </a:schemeClr>
          </a:solidFill>
        </p:spPr>
        <p:txBody>
          <a:bodyPr lIns="274320" tIns="0" rIns="27432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19" name="Text Placeholder 7">
            <a:extLst>
              <a:ext uri="{FF2B5EF4-FFF2-40B4-BE49-F238E27FC236}">
                <a16:creationId xmlns:a16="http://schemas.microsoft.com/office/drawing/2014/main" id="{ED35E594-AF24-811C-7ECB-E0BC86C3A35F}"/>
              </a:ext>
            </a:extLst>
          </p:cNvPr>
          <p:cNvSpPr>
            <a:spLocks noGrp="1"/>
          </p:cNvSpPr>
          <p:nvPr>
            <p:ph type="body" sz="quarter" idx="22" hasCustomPrompt="1"/>
          </p:nvPr>
        </p:nvSpPr>
        <p:spPr>
          <a:xfrm>
            <a:off x="9414079" y="2494034"/>
            <a:ext cx="1849061" cy="642687"/>
          </a:xfrm>
          <a:solidFill>
            <a:schemeClr val="accent1"/>
          </a:solidFill>
        </p:spPr>
        <p:txBody>
          <a:bodyPr lIns="274320" tIns="0" rIns="274320" bIns="0" anchor="ctr">
            <a:normAutofit/>
          </a:bodyPr>
          <a:lstStyle>
            <a:lvl1pPr marL="0" indent="0" algn="ctr">
              <a:lnSpc>
                <a:spcPct val="120000"/>
              </a:lnSpc>
              <a:spcBef>
                <a:spcPts val="0"/>
              </a:spcBef>
              <a:buNone/>
              <a:defRPr sz="20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14" name="Text Placeholder 7">
            <a:extLst>
              <a:ext uri="{FF2B5EF4-FFF2-40B4-BE49-F238E27FC236}">
                <a16:creationId xmlns:a16="http://schemas.microsoft.com/office/drawing/2014/main" id="{BDADD4CA-04B2-8363-1058-E2EEB4A1BBC9}"/>
              </a:ext>
            </a:extLst>
          </p:cNvPr>
          <p:cNvSpPr>
            <a:spLocks noGrp="1"/>
          </p:cNvSpPr>
          <p:nvPr>
            <p:ph type="body" sz="quarter" idx="17" hasCustomPrompt="1"/>
          </p:nvPr>
        </p:nvSpPr>
        <p:spPr>
          <a:xfrm>
            <a:off x="9414079" y="3151488"/>
            <a:ext cx="1849061" cy="1076446"/>
          </a:xfrm>
          <a:solidFill>
            <a:schemeClr val="accent1">
              <a:alpha val="25000"/>
            </a:schemeClr>
          </a:solidFill>
        </p:spPr>
        <p:txBody>
          <a:bodyPr lIns="182880" tIns="0" rIns="182880" bIns="0" anchor="ctr">
            <a:normAutofit/>
          </a:bodyPr>
          <a:lstStyle>
            <a:lvl1pPr marL="0" indent="0" algn="ctr">
              <a:lnSpc>
                <a:spcPct val="100000"/>
              </a:lnSpc>
              <a:spcBef>
                <a:spcPts val="0"/>
              </a:spcBef>
              <a:buNone/>
              <a:defRPr sz="1400">
                <a:solidFill>
                  <a:schemeClr val="accent3"/>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0" name="Text Placeholder 7">
            <a:extLst>
              <a:ext uri="{FF2B5EF4-FFF2-40B4-BE49-F238E27FC236}">
                <a16:creationId xmlns:a16="http://schemas.microsoft.com/office/drawing/2014/main" id="{FED80DC6-E45B-98F5-D668-F7E0728080D1}"/>
              </a:ext>
            </a:extLst>
          </p:cNvPr>
          <p:cNvSpPr>
            <a:spLocks noGrp="1"/>
          </p:cNvSpPr>
          <p:nvPr>
            <p:ph type="body" sz="quarter" idx="23" hasCustomPrompt="1"/>
          </p:nvPr>
        </p:nvSpPr>
        <p:spPr>
          <a:xfrm>
            <a:off x="4433104" y="4942244"/>
            <a:ext cx="3345083" cy="642687"/>
          </a:xfrm>
          <a:solidFill>
            <a:schemeClr val="accent1"/>
          </a:solidFill>
        </p:spPr>
        <p:txBody>
          <a:bodyPr lIns="274320" tIns="0" rIns="274320" bIns="0" anchor="ctr">
            <a:normAutofit/>
          </a:bodyPr>
          <a:lstStyle>
            <a:lvl1pPr marL="0" indent="0" algn="ctr">
              <a:lnSpc>
                <a:spcPct val="120000"/>
              </a:lnSpc>
              <a:spcBef>
                <a:spcPts val="0"/>
              </a:spcBef>
              <a:buNone/>
              <a:defRPr sz="2400" b="1" cap="all" baseline="0">
                <a:solidFill>
                  <a:schemeClr val="tx1"/>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a:t>
            </a:r>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2710748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9002215"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27" name="Text Placeholder 7">
            <a:extLst>
              <a:ext uri="{FF2B5EF4-FFF2-40B4-BE49-F238E27FC236}">
                <a16:creationId xmlns:a16="http://schemas.microsoft.com/office/drawing/2014/main" id="{706FB3F8-975F-CDE6-AD5A-41A6C4AEFA07}"/>
              </a:ext>
            </a:extLst>
          </p:cNvPr>
          <p:cNvSpPr>
            <a:spLocks noGrp="1"/>
          </p:cNvSpPr>
          <p:nvPr>
            <p:ph type="body" sz="quarter" idx="25" hasCustomPrompt="1"/>
          </p:nvPr>
        </p:nvSpPr>
        <p:spPr>
          <a:xfrm>
            <a:off x="952011" y="1204943"/>
            <a:ext cx="10252763" cy="356556"/>
          </a:xfrm>
          <a:noFill/>
        </p:spPr>
        <p:txBody>
          <a:bodyPr lIns="91440" tIns="0" rIns="91440" bIns="0" anchor="t">
            <a:normAutofit/>
          </a:bodyPr>
          <a:lstStyle>
            <a:lvl1pPr marL="0" indent="0" algn="ctr">
              <a:lnSpc>
                <a:spcPct val="100000"/>
              </a:lnSpc>
              <a:spcBef>
                <a:spcPts val="0"/>
              </a:spcBef>
              <a:buNone/>
              <a:defRPr sz="1600" b="1" cap="all" baseline="0">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subtitle here</a:t>
            </a:r>
          </a:p>
        </p:txBody>
      </p:sp>
      <p:sp>
        <p:nvSpPr>
          <p:cNvPr id="24" name="Chart Placeholder 23">
            <a:extLst>
              <a:ext uri="{FF2B5EF4-FFF2-40B4-BE49-F238E27FC236}">
                <a16:creationId xmlns:a16="http://schemas.microsoft.com/office/drawing/2014/main" id="{70E058DD-8D94-446E-787F-5F2A17EA2196}"/>
              </a:ext>
            </a:extLst>
          </p:cNvPr>
          <p:cNvSpPr>
            <a:spLocks noGrp="1"/>
          </p:cNvSpPr>
          <p:nvPr>
            <p:ph type="chart" sz="quarter" idx="23"/>
          </p:nvPr>
        </p:nvSpPr>
        <p:spPr>
          <a:xfrm>
            <a:off x="838306"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15" name="Text Placeholder 7">
            <a:extLst>
              <a:ext uri="{FF2B5EF4-FFF2-40B4-BE49-F238E27FC236}">
                <a16:creationId xmlns:a16="http://schemas.microsoft.com/office/drawing/2014/main" id="{23E7ECCC-BD1E-CBCA-E8C4-9C7A04405061}"/>
              </a:ext>
            </a:extLst>
          </p:cNvPr>
          <p:cNvSpPr>
            <a:spLocks noGrp="1"/>
          </p:cNvSpPr>
          <p:nvPr>
            <p:ph type="body" sz="quarter" idx="18" hasCustomPrompt="1"/>
          </p:nvPr>
        </p:nvSpPr>
        <p:spPr>
          <a:xfrm>
            <a:off x="1224504"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764168"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8" name="Chart Placeholder 23">
            <a:extLst>
              <a:ext uri="{FF2B5EF4-FFF2-40B4-BE49-F238E27FC236}">
                <a16:creationId xmlns:a16="http://schemas.microsoft.com/office/drawing/2014/main" id="{EAFEEDA8-9219-BD40-C230-E92998E15A23}"/>
              </a:ext>
            </a:extLst>
          </p:cNvPr>
          <p:cNvSpPr>
            <a:spLocks noGrp="1"/>
          </p:cNvSpPr>
          <p:nvPr>
            <p:ph type="chart" sz="quarter" idx="26"/>
          </p:nvPr>
        </p:nvSpPr>
        <p:spPr>
          <a:xfrm>
            <a:off x="3025009"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6" name="Text Placeholder 7">
            <a:extLst>
              <a:ext uri="{FF2B5EF4-FFF2-40B4-BE49-F238E27FC236}">
                <a16:creationId xmlns:a16="http://schemas.microsoft.com/office/drawing/2014/main" id="{920430E8-C9E5-7571-B3E8-A14938C6E4E6}"/>
              </a:ext>
            </a:extLst>
          </p:cNvPr>
          <p:cNvSpPr>
            <a:spLocks noGrp="1"/>
          </p:cNvSpPr>
          <p:nvPr>
            <p:ph type="body" sz="quarter" idx="19" hasCustomPrompt="1"/>
          </p:nvPr>
        </p:nvSpPr>
        <p:spPr>
          <a:xfrm>
            <a:off x="3415617"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5" name="Text Placeholder 7">
            <a:extLst>
              <a:ext uri="{FF2B5EF4-FFF2-40B4-BE49-F238E27FC236}">
                <a16:creationId xmlns:a16="http://schemas.microsoft.com/office/drawing/2014/main" id="{079A1158-8509-9A92-5B8F-B87303ABC51B}"/>
              </a:ext>
            </a:extLst>
          </p:cNvPr>
          <p:cNvSpPr>
            <a:spLocks noGrp="1"/>
          </p:cNvSpPr>
          <p:nvPr>
            <p:ph type="body" sz="quarter" idx="14" hasCustomPrompt="1"/>
          </p:nvPr>
        </p:nvSpPr>
        <p:spPr>
          <a:xfrm>
            <a:off x="2955280"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9" name="Chart Placeholder 23">
            <a:extLst>
              <a:ext uri="{FF2B5EF4-FFF2-40B4-BE49-F238E27FC236}">
                <a16:creationId xmlns:a16="http://schemas.microsoft.com/office/drawing/2014/main" id="{9C9FDEE4-E778-B309-F78A-B097A62D3B10}"/>
              </a:ext>
            </a:extLst>
          </p:cNvPr>
          <p:cNvSpPr>
            <a:spLocks noGrp="1"/>
          </p:cNvSpPr>
          <p:nvPr>
            <p:ph type="chart" sz="quarter" idx="27"/>
          </p:nvPr>
        </p:nvSpPr>
        <p:spPr>
          <a:xfrm>
            <a:off x="5216862"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10" name="Text Placeholder 7">
            <a:extLst>
              <a:ext uri="{FF2B5EF4-FFF2-40B4-BE49-F238E27FC236}">
                <a16:creationId xmlns:a16="http://schemas.microsoft.com/office/drawing/2014/main" id="{820D3608-9448-F8A1-E942-E798931A980A}"/>
              </a:ext>
            </a:extLst>
          </p:cNvPr>
          <p:cNvSpPr>
            <a:spLocks noGrp="1"/>
          </p:cNvSpPr>
          <p:nvPr>
            <p:ph type="body" sz="quarter" idx="20" hasCustomPrompt="1"/>
          </p:nvPr>
        </p:nvSpPr>
        <p:spPr>
          <a:xfrm>
            <a:off x="5606729"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7" name="Text Placeholder 7">
            <a:extLst>
              <a:ext uri="{FF2B5EF4-FFF2-40B4-BE49-F238E27FC236}">
                <a16:creationId xmlns:a16="http://schemas.microsoft.com/office/drawing/2014/main" id="{B64B4E6B-794C-37E8-8DD5-B03983295026}"/>
              </a:ext>
            </a:extLst>
          </p:cNvPr>
          <p:cNvSpPr>
            <a:spLocks noGrp="1"/>
          </p:cNvSpPr>
          <p:nvPr>
            <p:ph type="body" sz="quarter" idx="15" hasCustomPrompt="1"/>
          </p:nvPr>
        </p:nvSpPr>
        <p:spPr>
          <a:xfrm>
            <a:off x="5146392"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30" name="Chart Placeholder 23">
            <a:extLst>
              <a:ext uri="{FF2B5EF4-FFF2-40B4-BE49-F238E27FC236}">
                <a16:creationId xmlns:a16="http://schemas.microsoft.com/office/drawing/2014/main" id="{4B5D9EAC-E1E4-971C-4DCF-F4BA495E30D6}"/>
              </a:ext>
            </a:extLst>
          </p:cNvPr>
          <p:cNvSpPr>
            <a:spLocks noGrp="1"/>
          </p:cNvSpPr>
          <p:nvPr>
            <p:ph type="chart" sz="quarter" idx="28"/>
          </p:nvPr>
        </p:nvSpPr>
        <p:spPr>
          <a:xfrm>
            <a:off x="7403565" y="1701800"/>
            <a:ext cx="1700784" cy="1536192"/>
          </a:xfrm>
        </p:spPr>
        <p:txBody>
          <a:bodyPr>
            <a:normAutofit/>
          </a:bodyPr>
          <a:lstStyle>
            <a:lvl1pPr marL="0" indent="0" algn="ctr">
              <a:buNone/>
              <a:defRPr sz="1600"/>
            </a:lvl1pPr>
          </a:lstStyle>
          <a:p>
            <a:r>
              <a:rPr lang="en-US"/>
              <a:t>Click icon to add chart</a:t>
            </a:r>
            <a:endParaRPr lang="en-US" dirty="0"/>
          </a:p>
        </p:txBody>
      </p:sp>
      <p:sp>
        <p:nvSpPr>
          <p:cNvPr id="11" name="Text Placeholder 7">
            <a:extLst>
              <a:ext uri="{FF2B5EF4-FFF2-40B4-BE49-F238E27FC236}">
                <a16:creationId xmlns:a16="http://schemas.microsoft.com/office/drawing/2014/main" id="{8052DFEB-4583-7D49-EB81-F63A70289A6A}"/>
              </a:ext>
            </a:extLst>
          </p:cNvPr>
          <p:cNvSpPr>
            <a:spLocks noGrp="1"/>
          </p:cNvSpPr>
          <p:nvPr>
            <p:ph type="body" sz="quarter" idx="21" hasCustomPrompt="1"/>
          </p:nvPr>
        </p:nvSpPr>
        <p:spPr>
          <a:xfrm>
            <a:off x="7797841"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13" name="Text Placeholder 7">
            <a:extLst>
              <a:ext uri="{FF2B5EF4-FFF2-40B4-BE49-F238E27FC236}">
                <a16:creationId xmlns:a16="http://schemas.microsoft.com/office/drawing/2014/main" id="{9B8342D6-37CA-33AA-29B9-2FEB0015048B}"/>
              </a:ext>
            </a:extLst>
          </p:cNvPr>
          <p:cNvSpPr>
            <a:spLocks noGrp="1"/>
          </p:cNvSpPr>
          <p:nvPr>
            <p:ph type="body" sz="quarter" idx="16" hasCustomPrompt="1"/>
          </p:nvPr>
        </p:nvSpPr>
        <p:spPr>
          <a:xfrm>
            <a:off x="7337504"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31" name="Chart Placeholder 23">
            <a:extLst>
              <a:ext uri="{FF2B5EF4-FFF2-40B4-BE49-F238E27FC236}">
                <a16:creationId xmlns:a16="http://schemas.microsoft.com/office/drawing/2014/main" id="{8D104B7B-2C5C-79FE-3E90-69E9EE2BD36B}"/>
              </a:ext>
            </a:extLst>
          </p:cNvPr>
          <p:cNvSpPr>
            <a:spLocks noGrp="1"/>
          </p:cNvSpPr>
          <p:nvPr>
            <p:ph type="chart" sz="quarter" idx="29"/>
          </p:nvPr>
        </p:nvSpPr>
        <p:spPr>
          <a:xfrm>
            <a:off x="9602753" y="1692604"/>
            <a:ext cx="1700784" cy="1536192"/>
          </a:xfrm>
        </p:spPr>
        <p:txBody>
          <a:bodyPr>
            <a:normAutofit/>
          </a:bodyPr>
          <a:lstStyle>
            <a:lvl1pPr marL="0" indent="0" algn="ctr">
              <a:buNone/>
              <a:defRPr sz="1600"/>
            </a:lvl1pPr>
          </a:lstStyle>
          <a:p>
            <a:r>
              <a:rPr lang="en-US"/>
              <a:t>Click icon to add chart</a:t>
            </a:r>
            <a:endParaRPr lang="en-US" dirty="0"/>
          </a:p>
        </p:txBody>
      </p:sp>
      <p:sp>
        <p:nvSpPr>
          <p:cNvPr id="12" name="Text Placeholder 7">
            <a:extLst>
              <a:ext uri="{FF2B5EF4-FFF2-40B4-BE49-F238E27FC236}">
                <a16:creationId xmlns:a16="http://schemas.microsoft.com/office/drawing/2014/main" id="{60F91EA5-D9F1-14B5-2383-469320ED8938}"/>
              </a:ext>
            </a:extLst>
          </p:cNvPr>
          <p:cNvSpPr>
            <a:spLocks noGrp="1"/>
          </p:cNvSpPr>
          <p:nvPr>
            <p:ph type="body" sz="quarter" idx="22" hasCustomPrompt="1"/>
          </p:nvPr>
        </p:nvSpPr>
        <p:spPr>
          <a:xfrm>
            <a:off x="9988952" y="2139357"/>
            <a:ext cx="928389" cy="642687"/>
          </a:xfrm>
          <a:noFill/>
        </p:spPr>
        <p:txBody>
          <a:bodyPr lIns="0" tIns="0" rIns="0" bIns="0" anchor="ctr">
            <a:normAutofit/>
          </a:bodyPr>
          <a:lstStyle>
            <a:lvl1pPr marL="0" indent="0" algn="ctr">
              <a:lnSpc>
                <a:spcPct val="120000"/>
              </a:lnSpc>
              <a:spcBef>
                <a:spcPts val="0"/>
              </a:spcBef>
              <a:buNone/>
              <a:defRPr sz="2400" b="1" baseline="0">
                <a:solidFill>
                  <a:schemeClr val="tx1"/>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t>
            </a:r>
          </a:p>
        </p:txBody>
      </p:sp>
      <p:sp>
        <p:nvSpPr>
          <p:cNvPr id="14" name="Text Placeholder 7">
            <a:extLst>
              <a:ext uri="{FF2B5EF4-FFF2-40B4-BE49-F238E27FC236}">
                <a16:creationId xmlns:a16="http://schemas.microsoft.com/office/drawing/2014/main" id="{BDADD4CA-04B2-8363-1058-E2EEB4A1BBC9}"/>
              </a:ext>
            </a:extLst>
          </p:cNvPr>
          <p:cNvSpPr>
            <a:spLocks noGrp="1"/>
          </p:cNvSpPr>
          <p:nvPr>
            <p:ph type="body" sz="quarter" idx="17" hasCustomPrompt="1"/>
          </p:nvPr>
        </p:nvSpPr>
        <p:spPr>
          <a:xfrm>
            <a:off x="9528615" y="3174638"/>
            <a:ext cx="1849061" cy="459076"/>
          </a:xfrm>
          <a:noFill/>
        </p:spPr>
        <p:txBody>
          <a:bodyPr lIns="91440" tIns="91440" rIns="91440" bIns="0" anchor="t">
            <a:normAutofit/>
          </a:bodyPr>
          <a:lstStyle>
            <a:lvl1pPr marL="0" indent="0" algn="ctr">
              <a:lnSpc>
                <a:spcPct val="100000"/>
              </a:lnSpc>
              <a:spcBef>
                <a:spcPts val="0"/>
              </a:spcBef>
              <a:buNone/>
              <a:defRPr sz="1400" b="1">
                <a:solidFill>
                  <a:schemeClr val="tx1"/>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6" name="Table Placeholder 25">
            <a:extLst>
              <a:ext uri="{FF2B5EF4-FFF2-40B4-BE49-F238E27FC236}">
                <a16:creationId xmlns:a16="http://schemas.microsoft.com/office/drawing/2014/main" id="{02AD8594-3E96-3F20-90D7-01C001D40C26}"/>
              </a:ext>
            </a:extLst>
          </p:cNvPr>
          <p:cNvSpPr>
            <a:spLocks noGrp="1"/>
          </p:cNvSpPr>
          <p:nvPr>
            <p:ph type="tbl" sz="quarter" idx="24"/>
          </p:nvPr>
        </p:nvSpPr>
        <p:spPr>
          <a:xfrm>
            <a:off x="1018570" y="3865563"/>
            <a:ext cx="10186205" cy="2246312"/>
          </a:xfrm>
        </p:spPr>
        <p:txBody>
          <a:bodyPr>
            <a:normAutofit/>
          </a:bodyPr>
          <a:lstStyle>
            <a:lvl1pPr marL="0" indent="0" algn="ctr">
              <a:buNone/>
              <a:defRPr sz="2000"/>
            </a:lvl1pPr>
          </a:lstStyle>
          <a:p>
            <a:r>
              <a:rPr lang="en-US"/>
              <a:t>Click icon to add table</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3585635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ocus Points">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1005188" y="1806487"/>
            <a:ext cx="4932625" cy="638050"/>
          </a:xfrm>
        </p:spPr>
        <p:txBody>
          <a:bodyPr tIns="0" bIns="0" anchor="ctr">
            <a:normAutofit/>
          </a:bodyPr>
          <a:lstStyle>
            <a:lvl1pPr algn="l">
              <a:lnSpc>
                <a:spcPct val="100000"/>
              </a:lnSpc>
              <a:defRPr sz="3200" b="1" cap="all" spc="0" normalizeH="0" baseline="0">
                <a:solidFill>
                  <a:schemeClr val="tx1"/>
                </a:solidFill>
                <a:latin typeface="+mj-lt"/>
              </a:defRPr>
            </a:lvl1pPr>
          </a:lstStyle>
          <a:p>
            <a:r>
              <a:rPr lang="en-US" dirty="0"/>
              <a:t>Add title here</a:t>
            </a:r>
          </a:p>
        </p:txBody>
      </p:sp>
      <p:sp>
        <p:nvSpPr>
          <p:cNvPr id="24" name="Picture Placeholder 23">
            <a:extLst>
              <a:ext uri="{FF2B5EF4-FFF2-40B4-BE49-F238E27FC236}">
                <a16:creationId xmlns:a16="http://schemas.microsoft.com/office/drawing/2014/main" id="{C26F2423-DF97-D100-BE6D-29D9EE15BA97}"/>
              </a:ext>
            </a:extLst>
          </p:cNvPr>
          <p:cNvSpPr>
            <a:spLocks noGrp="1"/>
          </p:cNvSpPr>
          <p:nvPr>
            <p:ph type="pic" sz="quarter" idx="26"/>
          </p:nvPr>
        </p:nvSpPr>
        <p:spPr>
          <a:xfrm>
            <a:off x="1039613" y="2821450"/>
            <a:ext cx="484632" cy="484632"/>
          </a:xfrm>
        </p:spPr>
        <p:txBody>
          <a:bodyPr lIns="0" tIns="0" rIns="0" bIns="0" anchor="ctr">
            <a:normAutofit/>
          </a:bodyPr>
          <a:lstStyle>
            <a:lvl1pPr marL="0" indent="0" algn="ctr">
              <a:buNone/>
              <a:defRPr sz="800"/>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1651312" y="2809756"/>
            <a:ext cx="4286501" cy="538223"/>
          </a:xfrm>
          <a:noFill/>
        </p:spPr>
        <p:txBody>
          <a:bodyPr lIns="91440" tIns="0" rIns="91440" bIns="0" anchor="ctr">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5" name="Picture Placeholder 23">
            <a:extLst>
              <a:ext uri="{FF2B5EF4-FFF2-40B4-BE49-F238E27FC236}">
                <a16:creationId xmlns:a16="http://schemas.microsoft.com/office/drawing/2014/main" id="{768E93BF-5DA7-33DE-7DBC-0C6057C3B37F}"/>
              </a:ext>
            </a:extLst>
          </p:cNvPr>
          <p:cNvSpPr>
            <a:spLocks noGrp="1"/>
          </p:cNvSpPr>
          <p:nvPr>
            <p:ph type="pic" sz="quarter" idx="27"/>
          </p:nvPr>
        </p:nvSpPr>
        <p:spPr>
          <a:xfrm>
            <a:off x="1039613" y="3437926"/>
            <a:ext cx="484632" cy="484632"/>
          </a:xfrm>
        </p:spPr>
        <p:txBody>
          <a:bodyPr lIns="0" tIns="0" rIns="0" bIns="0" anchor="ctr">
            <a:normAutofit/>
          </a:bodyPr>
          <a:lstStyle>
            <a:lvl1pPr marL="0" indent="0" algn="ctr">
              <a:buNone/>
              <a:defRPr sz="800"/>
            </a:lvl1pPr>
          </a:lstStyle>
          <a:p>
            <a:r>
              <a:rPr lang="en-US"/>
              <a:t>Click icon to add picture</a:t>
            </a:r>
            <a:endParaRPr lang="en-US" dirty="0"/>
          </a:p>
        </p:txBody>
      </p:sp>
      <p:sp>
        <p:nvSpPr>
          <p:cNvPr id="6" name="Text Placeholder 7">
            <a:extLst>
              <a:ext uri="{FF2B5EF4-FFF2-40B4-BE49-F238E27FC236}">
                <a16:creationId xmlns:a16="http://schemas.microsoft.com/office/drawing/2014/main" id="{0EBD26BC-C603-AEA2-3415-24A8A1005911}"/>
              </a:ext>
            </a:extLst>
          </p:cNvPr>
          <p:cNvSpPr>
            <a:spLocks noGrp="1"/>
          </p:cNvSpPr>
          <p:nvPr>
            <p:ph type="body" sz="quarter" idx="24" hasCustomPrompt="1"/>
          </p:nvPr>
        </p:nvSpPr>
        <p:spPr>
          <a:xfrm>
            <a:off x="1651312" y="3418079"/>
            <a:ext cx="4286501" cy="538223"/>
          </a:xfrm>
          <a:noFill/>
        </p:spPr>
        <p:txBody>
          <a:bodyPr lIns="91440" tIns="0" rIns="91440" bIns="0" anchor="ctr">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6" name="Picture Placeholder 23">
            <a:extLst>
              <a:ext uri="{FF2B5EF4-FFF2-40B4-BE49-F238E27FC236}">
                <a16:creationId xmlns:a16="http://schemas.microsoft.com/office/drawing/2014/main" id="{AFC2E8B1-029D-44E0-1893-3916B1006011}"/>
              </a:ext>
            </a:extLst>
          </p:cNvPr>
          <p:cNvSpPr>
            <a:spLocks noGrp="1"/>
          </p:cNvSpPr>
          <p:nvPr>
            <p:ph type="pic" sz="quarter" idx="28"/>
          </p:nvPr>
        </p:nvSpPr>
        <p:spPr>
          <a:xfrm>
            <a:off x="1039613" y="4054403"/>
            <a:ext cx="484632" cy="484632"/>
          </a:xfrm>
        </p:spPr>
        <p:txBody>
          <a:bodyPr lIns="0" tIns="0" rIns="0" bIns="0" anchor="ctr">
            <a:normAutofit/>
          </a:bodyPr>
          <a:lstStyle>
            <a:lvl1pPr marL="0" indent="0" algn="ctr">
              <a:buNone/>
              <a:defRPr sz="800"/>
            </a:lvl1pPr>
          </a:lstStyle>
          <a:p>
            <a:r>
              <a:rPr lang="en-US"/>
              <a:t>Click icon to add picture</a:t>
            </a:r>
            <a:endParaRPr lang="en-US" dirty="0"/>
          </a:p>
        </p:txBody>
      </p:sp>
      <p:sp>
        <p:nvSpPr>
          <p:cNvPr id="10" name="Text Placeholder 7">
            <a:extLst>
              <a:ext uri="{FF2B5EF4-FFF2-40B4-BE49-F238E27FC236}">
                <a16:creationId xmlns:a16="http://schemas.microsoft.com/office/drawing/2014/main" id="{09ACA4C2-F939-8D8C-98EF-A61C8B760F9F}"/>
              </a:ext>
            </a:extLst>
          </p:cNvPr>
          <p:cNvSpPr>
            <a:spLocks noGrp="1"/>
          </p:cNvSpPr>
          <p:nvPr>
            <p:ph type="body" sz="quarter" idx="25" hasCustomPrompt="1"/>
          </p:nvPr>
        </p:nvSpPr>
        <p:spPr>
          <a:xfrm>
            <a:off x="1651312" y="4026402"/>
            <a:ext cx="4286501" cy="538223"/>
          </a:xfrm>
          <a:noFill/>
        </p:spPr>
        <p:txBody>
          <a:bodyPr lIns="91440" tIns="0" rIns="91440" bIns="0" anchor="ctr">
            <a:normAutofit/>
          </a:bodyPr>
          <a:lstStyle>
            <a:lvl1pPr marL="0" indent="0" algn="l">
              <a:lnSpc>
                <a:spcPct val="100000"/>
              </a:lnSpc>
              <a:spcBef>
                <a:spcPts val="0"/>
              </a:spcBef>
              <a:buNone/>
              <a:defRPr sz="1800" b="1">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6096000" y="-1"/>
            <a:ext cx="6096000" cy="5243333"/>
          </a:xfrm>
          <a:no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2" name="Rectangle 11">
            <a:extLst>
              <a:ext uri="{FF2B5EF4-FFF2-40B4-BE49-F238E27FC236}">
                <a16:creationId xmlns:a16="http://schemas.microsoft.com/office/drawing/2014/main" id="{20C313E4-419C-20BB-FD0F-C62890266599}"/>
              </a:ext>
              <a:ext uri="{C183D7F6-B498-43B3-948B-1728B52AA6E4}">
                <adec:decorative xmlns:adec="http://schemas.microsoft.com/office/drawing/2017/decorative" val="1"/>
              </a:ext>
            </a:extLst>
          </p:cNvPr>
          <p:cNvSpPr/>
          <p:nvPr userDrawn="1"/>
        </p:nvSpPr>
        <p:spPr>
          <a:xfrm>
            <a:off x="6096000" y="5243332"/>
            <a:ext cx="6095999" cy="163781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576617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484328" y="309448"/>
            <a:ext cx="3231145" cy="484632"/>
          </a:xfrm>
        </p:spPr>
        <p:txBody>
          <a:bodyPr tIns="0" bIns="0" anchor="b">
            <a:normAutofit/>
          </a:bodyPr>
          <a:lstStyle>
            <a:lvl1pPr algn="l">
              <a:lnSpc>
                <a:spcPct val="100000"/>
              </a:lnSpc>
              <a:defRPr sz="1800" b="1" cap="none" spc="0" normalizeH="0" baseline="0">
                <a:solidFill>
                  <a:schemeClr val="accent1">
                    <a:lumMod val="10000"/>
                  </a:schemeClr>
                </a:solidFill>
                <a:latin typeface="+mj-lt"/>
              </a:defRPr>
            </a:lvl1pPr>
          </a:lstStyle>
          <a:p>
            <a:pPr lvl="0"/>
            <a:r>
              <a:rPr lang="en-US" dirty="0"/>
              <a:t>Add title here</a:t>
            </a:r>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484329" y="883387"/>
            <a:ext cx="3227060" cy="2199311"/>
          </a:xfrm>
          <a:noFill/>
        </p:spPr>
        <p:txBody>
          <a:bodyPr lIns="91440" tIns="91440" rIns="91440" bIns="0" anchor="t">
            <a:normAutofit/>
          </a:bodyPr>
          <a:lstStyle>
            <a:lvl1pPr marL="285750" indent="-285750" algn="l">
              <a:lnSpc>
                <a:spcPct val="100000"/>
              </a:lnSpc>
              <a:spcBef>
                <a:spcPts val="200"/>
              </a:spcBef>
              <a:spcAft>
                <a:spcPts val="800"/>
              </a:spcAft>
              <a:buClr>
                <a:schemeClr val="accent2"/>
              </a:buClr>
              <a:buSzPct val="100000"/>
              <a:buFont typeface="Courier New" panose="02070309020205020404" pitchFamily="49" charset="0"/>
              <a:buChar char="o"/>
              <a:defRPr lang="en-US" sz="1200" dirty="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4043081" y="-11683"/>
            <a:ext cx="4114801" cy="3439923"/>
          </a:xfrm>
          <a:solidFill>
            <a:schemeClr val="tx2"/>
          </a:solid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7" name="Text Placeholder 7">
            <a:extLst>
              <a:ext uri="{FF2B5EF4-FFF2-40B4-BE49-F238E27FC236}">
                <a16:creationId xmlns:a16="http://schemas.microsoft.com/office/drawing/2014/main" id="{E71414F8-DD91-4BEB-BD17-D9C191E0660C}"/>
              </a:ext>
            </a:extLst>
          </p:cNvPr>
          <p:cNvSpPr>
            <a:spLocks noGrp="1"/>
          </p:cNvSpPr>
          <p:nvPr>
            <p:ph type="body" sz="quarter" idx="34" hasCustomPrompt="1"/>
          </p:nvPr>
        </p:nvSpPr>
        <p:spPr>
          <a:xfrm>
            <a:off x="8651175" y="245774"/>
            <a:ext cx="3072064" cy="538223"/>
          </a:xfrm>
          <a:noFill/>
        </p:spPr>
        <p:txBody>
          <a:bodyPr lIns="91440" tIns="0" rIns="91440" bIns="0" anchor="b">
            <a:normAutofit/>
          </a:bodyPr>
          <a:lstStyle>
            <a:lvl1pPr marL="0" indent="0" algn="l">
              <a:lnSpc>
                <a:spcPct val="100000"/>
              </a:lnSpc>
              <a:spcBef>
                <a:spcPts val="0"/>
              </a:spcBef>
              <a:buNone/>
              <a:defRPr sz="1800" b="1">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sp>
        <p:nvSpPr>
          <p:cNvPr id="13" name="Text Placeholder 7">
            <a:extLst>
              <a:ext uri="{FF2B5EF4-FFF2-40B4-BE49-F238E27FC236}">
                <a16:creationId xmlns:a16="http://schemas.microsoft.com/office/drawing/2014/main" id="{DDA3D7EC-7E91-837C-0F5C-2FA02822C212}"/>
              </a:ext>
            </a:extLst>
          </p:cNvPr>
          <p:cNvSpPr>
            <a:spLocks noGrp="1"/>
          </p:cNvSpPr>
          <p:nvPr>
            <p:ph type="body" sz="quarter" idx="31" hasCustomPrompt="1"/>
          </p:nvPr>
        </p:nvSpPr>
        <p:spPr>
          <a:xfrm>
            <a:off x="8651174" y="906920"/>
            <a:ext cx="3056497" cy="2199311"/>
          </a:xfrm>
          <a:noFill/>
        </p:spPr>
        <p:txBody>
          <a:bodyPr lIns="91440" tIns="91440" rIns="91440" bIns="0" anchor="t">
            <a:normAutofit/>
          </a:bodyPr>
          <a:lstStyle>
            <a:lvl1pPr marL="285750" indent="-285750" algn="l">
              <a:lnSpc>
                <a:spcPct val="100000"/>
              </a:lnSpc>
              <a:spcBef>
                <a:spcPts val="200"/>
              </a:spcBef>
              <a:spcAft>
                <a:spcPts val="800"/>
              </a:spcAft>
              <a:buClr>
                <a:schemeClr val="accent2"/>
              </a:buClr>
              <a:buSzPct val="100000"/>
              <a:buFont typeface="Courier New" panose="02070309020205020404" pitchFamily="49" charset="0"/>
              <a:buChar char="o"/>
              <a:defRPr lang="en-US" sz="1200" dirty="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5" name="Picture Placeholder 8">
            <a:extLst>
              <a:ext uri="{FF2B5EF4-FFF2-40B4-BE49-F238E27FC236}">
                <a16:creationId xmlns:a16="http://schemas.microsoft.com/office/drawing/2014/main" id="{E403EF5D-5D5E-DB9C-1AA6-6C838DA9DC15}"/>
              </a:ext>
            </a:extLst>
          </p:cNvPr>
          <p:cNvSpPr>
            <a:spLocks noGrp="1"/>
          </p:cNvSpPr>
          <p:nvPr>
            <p:ph type="pic" sz="quarter" idx="29"/>
          </p:nvPr>
        </p:nvSpPr>
        <p:spPr>
          <a:xfrm>
            <a:off x="-22804" y="3428237"/>
            <a:ext cx="4065886" cy="3439923"/>
          </a:xfrm>
          <a:solidFill>
            <a:schemeClr val="tx2"/>
          </a:solid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16" name="Text Placeholder 7">
            <a:extLst>
              <a:ext uri="{FF2B5EF4-FFF2-40B4-BE49-F238E27FC236}">
                <a16:creationId xmlns:a16="http://schemas.microsoft.com/office/drawing/2014/main" id="{0E66A002-611A-AC3C-3354-FC6A8B8807F5}"/>
              </a:ext>
            </a:extLst>
          </p:cNvPr>
          <p:cNvSpPr>
            <a:spLocks noGrp="1"/>
          </p:cNvSpPr>
          <p:nvPr>
            <p:ph type="body" sz="quarter" idx="33" hasCustomPrompt="1"/>
          </p:nvPr>
        </p:nvSpPr>
        <p:spPr>
          <a:xfrm>
            <a:off x="4538700" y="3730892"/>
            <a:ext cx="3239314" cy="538223"/>
          </a:xfrm>
          <a:noFill/>
        </p:spPr>
        <p:txBody>
          <a:bodyPr lIns="91440" tIns="0" rIns="91440" bIns="0" anchor="b">
            <a:normAutofit/>
          </a:bodyPr>
          <a:lstStyle>
            <a:lvl1pPr marL="0" indent="0" algn="l">
              <a:lnSpc>
                <a:spcPct val="100000"/>
              </a:lnSpc>
              <a:spcBef>
                <a:spcPts val="0"/>
              </a:spcBef>
              <a:buNone/>
              <a:defRPr sz="1800" b="1">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sp>
        <p:nvSpPr>
          <p:cNvPr id="15" name="Text Placeholder 7">
            <a:extLst>
              <a:ext uri="{FF2B5EF4-FFF2-40B4-BE49-F238E27FC236}">
                <a16:creationId xmlns:a16="http://schemas.microsoft.com/office/drawing/2014/main" id="{D25D8040-D0AA-C720-C6C4-6B23368CD03A}"/>
              </a:ext>
            </a:extLst>
          </p:cNvPr>
          <p:cNvSpPr>
            <a:spLocks noGrp="1"/>
          </p:cNvSpPr>
          <p:nvPr>
            <p:ph type="body" sz="quarter" idx="32" hasCustomPrompt="1"/>
          </p:nvPr>
        </p:nvSpPr>
        <p:spPr>
          <a:xfrm>
            <a:off x="4538700" y="4417990"/>
            <a:ext cx="3227060" cy="2199311"/>
          </a:xfrm>
          <a:noFill/>
        </p:spPr>
        <p:txBody>
          <a:bodyPr lIns="91440" tIns="91440" rIns="91440" bIns="0" anchor="t">
            <a:normAutofit/>
          </a:bodyPr>
          <a:lstStyle>
            <a:lvl1pPr marL="285750" indent="-285750" algn="l">
              <a:lnSpc>
                <a:spcPct val="100000"/>
              </a:lnSpc>
              <a:spcBef>
                <a:spcPts val="200"/>
              </a:spcBef>
              <a:spcAft>
                <a:spcPts val="800"/>
              </a:spcAft>
              <a:buClr>
                <a:schemeClr val="accent2"/>
              </a:buClr>
              <a:buSzPct val="100000"/>
              <a:buFont typeface="Courier New" panose="02070309020205020404" pitchFamily="49" charset="0"/>
              <a:buChar char="o"/>
              <a:defRPr lang="en-US" sz="1200" dirty="0">
                <a:solidFill>
                  <a:schemeClr val="accent1">
                    <a:lumMod val="25000"/>
                  </a:schemeClr>
                </a:solidFill>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7" name="Picture Placeholder 8">
            <a:extLst>
              <a:ext uri="{FF2B5EF4-FFF2-40B4-BE49-F238E27FC236}">
                <a16:creationId xmlns:a16="http://schemas.microsoft.com/office/drawing/2014/main" id="{C2DD639C-33DD-1ACB-4F21-BE087163AE1A}"/>
              </a:ext>
            </a:extLst>
          </p:cNvPr>
          <p:cNvSpPr>
            <a:spLocks noGrp="1"/>
          </p:cNvSpPr>
          <p:nvPr>
            <p:ph type="pic" sz="quarter" idx="30"/>
          </p:nvPr>
        </p:nvSpPr>
        <p:spPr>
          <a:xfrm>
            <a:off x="8168042" y="3428237"/>
            <a:ext cx="4034118" cy="3439923"/>
          </a:xfrm>
          <a:solidFill>
            <a:schemeClr val="tx2"/>
          </a:solidFill>
        </p:spPr>
        <p:txBody>
          <a:bodyPr anchor="t">
            <a:normAutofit/>
          </a:bodyPr>
          <a:lstStyle>
            <a:lvl1pPr marL="0" indent="0" algn="ctr">
              <a:buNone/>
              <a:defRPr sz="2400">
                <a:solidFill>
                  <a:schemeClr val="tx1"/>
                </a:solidFill>
              </a:defRPr>
            </a:lvl1pPr>
          </a:lstStyle>
          <a:p>
            <a:r>
              <a:rPr lang="en-US"/>
              <a:t>Click icon to add picture</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bg1"/>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bg1"/>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857752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3">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10284948"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26" name="Table Placeholder 25">
            <a:extLst>
              <a:ext uri="{FF2B5EF4-FFF2-40B4-BE49-F238E27FC236}">
                <a16:creationId xmlns:a16="http://schemas.microsoft.com/office/drawing/2014/main" id="{02AD8594-3E96-3F20-90D7-01C001D40C26}"/>
              </a:ext>
            </a:extLst>
          </p:cNvPr>
          <p:cNvSpPr>
            <a:spLocks noGrp="1"/>
          </p:cNvSpPr>
          <p:nvPr>
            <p:ph type="tbl" sz="quarter" idx="24"/>
          </p:nvPr>
        </p:nvSpPr>
        <p:spPr>
          <a:xfrm>
            <a:off x="1068507" y="1466591"/>
            <a:ext cx="10054988" cy="1185169"/>
          </a:xfrm>
        </p:spPr>
        <p:txBody>
          <a:bodyPr>
            <a:normAutofit/>
          </a:bodyPr>
          <a:lstStyle>
            <a:lvl1pPr marL="0" indent="0" algn="ctr">
              <a:buNone/>
              <a:defRPr sz="2000"/>
            </a:lvl1pPr>
          </a:lstStyle>
          <a:p>
            <a:r>
              <a:rPr lang="en-US"/>
              <a:t>Click icon to add table</a:t>
            </a:r>
            <a:endParaRPr lang="en-US" dirty="0"/>
          </a:p>
        </p:txBody>
      </p:sp>
      <p:sp>
        <p:nvSpPr>
          <p:cNvPr id="24" name="Chart Placeholder 23">
            <a:extLst>
              <a:ext uri="{FF2B5EF4-FFF2-40B4-BE49-F238E27FC236}">
                <a16:creationId xmlns:a16="http://schemas.microsoft.com/office/drawing/2014/main" id="{70E058DD-8D94-446E-787F-5F2A17EA2196}"/>
              </a:ext>
            </a:extLst>
          </p:cNvPr>
          <p:cNvSpPr>
            <a:spLocks noGrp="1"/>
          </p:cNvSpPr>
          <p:nvPr>
            <p:ph type="chart" sz="quarter" idx="23"/>
          </p:nvPr>
        </p:nvSpPr>
        <p:spPr>
          <a:xfrm>
            <a:off x="1068504" y="3109249"/>
            <a:ext cx="10054990" cy="2907792"/>
          </a:xfrm>
        </p:spPr>
        <p:txBody>
          <a:bodyPr>
            <a:normAutofit/>
          </a:bodyPr>
          <a:lstStyle>
            <a:lvl1pPr marL="0" indent="0" algn="ctr">
              <a:buNone/>
              <a:defRPr sz="1800" cap="all" baseline="0">
                <a:solidFill>
                  <a:schemeClr val="accent1">
                    <a:lumMod val="25000"/>
                  </a:schemeClr>
                </a:solidFill>
              </a:defRPr>
            </a:lvl1pPr>
          </a:lstStyle>
          <a:p>
            <a:r>
              <a:rPr lang="en-US"/>
              <a:t>Click icon to add chart</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1627587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952012" y="482812"/>
            <a:ext cx="10315428" cy="638050"/>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26" name="Table Placeholder 25">
            <a:extLst>
              <a:ext uri="{FF2B5EF4-FFF2-40B4-BE49-F238E27FC236}">
                <a16:creationId xmlns:a16="http://schemas.microsoft.com/office/drawing/2014/main" id="{02AD8594-3E96-3F20-90D7-01C001D40C26}"/>
              </a:ext>
            </a:extLst>
          </p:cNvPr>
          <p:cNvSpPr>
            <a:spLocks noGrp="1"/>
          </p:cNvSpPr>
          <p:nvPr>
            <p:ph type="tbl" sz="quarter" idx="24"/>
          </p:nvPr>
        </p:nvSpPr>
        <p:spPr>
          <a:xfrm>
            <a:off x="1058347" y="1446271"/>
            <a:ext cx="10049920" cy="4354532"/>
          </a:xfrm>
        </p:spPr>
        <p:txBody>
          <a:bodyPr>
            <a:normAutofit/>
          </a:bodyPr>
          <a:lstStyle>
            <a:lvl1pPr marL="0" indent="0" algn="ctr">
              <a:buNone/>
              <a:defRPr sz="1400"/>
            </a:lvl1pPr>
          </a:lstStyle>
          <a:p>
            <a:r>
              <a:rPr lang="en-US"/>
              <a:t>Click icon to add table</a:t>
            </a:r>
            <a:endParaRPr lang="en-US" dirty="0"/>
          </a:p>
        </p:txBody>
      </p:sp>
      <p:sp>
        <p:nvSpPr>
          <p:cNvPr id="18" name="Picture Placeholder 17">
            <a:extLst>
              <a:ext uri="{FF2B5EF4-FFF2-40B4-BE49-F238E27FC236}">
                <a16:creationId xmlns:a16="http://schemas.microsoft.com/office/drawing/2014/main" id="{CA52954E-7826-2F3E-37FB-F67D5971E4EA}"/>
              </a:ext>
            </a:extLst>
          </p:cNvPr>
          <p:cNvSpPr>
            <a:spLocks noGrp="1"/>
          </p:cNvSpPr>
          <p:nvPr>
            <p:ph type="pic" sz="quarter" idx="28"/>
          </p:nvPr>
        </p:nvSpPr>
        <p:spPr>
          <a:xfrm>
            <a:off x="4142740"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19" name="Picture Placeholder 17">
            <a:extLst>
              <a:ext uri="{FF2B5EF4-FFF2-40B4-BE49-F238E27FC236}">
                <a16:creationId xmlns:a16="http://schemas.microsoft.com/office/drawing/2014/main" id="{3D09183F-8234-58F5-2CE4-5D000BF72EA1}"/>
              </a:ext>
            </a:extLst>
          </p:cNvPr>
          <p:cNvSpPr>
            <a:spLocks noGrp="1"/>
          </p:cNvSpPr>
          <p:nvPr>
            <p:ph type="pic" sz="quarter" idx="29"/>
          </p:nvPr>
        </p:nvSpPr>
        <p:spPr>
          <a:xfrm>
            <a:off x="4447475"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0" name="Picture Placeholder 17">
            <a:extLst>
              <a:ext uri="{FF2B5EF4-FFF2-40B4-BE49-F238E27FC236}">
                <a16:creationId xmlns:a16="http://schemas.microsoft.com/office/drawing/2014/main" id="{0E530913-6A7A-CB72-87E9-5D3ADD650B01}"/>
              </a:ext>
            </a:extLst>
          </p:cNvPr>
          <p:cNvSpPr>
            <a:spLocks noGrp="1"/>
          </p:cNvSpPr>
          <p:nvPr>
            <p:ph type="pic" sz="quarter" idx="30"/>
          </p:nvPr>
        </p:nvSpPr>
        <p:spPr>
          <a:xfrm>
            <a:off x="4752210"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548FF31E-A9C5-CFCF-43B0-5EF275D7402D}"/>
              </a:ext>
            </a:extLst>
          </p:cNvPr>
          <p:cNvSpPr>
            <a:spLocks noGrp="1"/>
          </p:cNvSpPr>
          <p:nvPr>
            <p:ph type="pic" sz="quarter" idx="31"/>
          </p:nvPr>
        </p:nvSpPr>
        <p:spPr>
          <a:xfrm>
            <a:off x="5056945"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5" name="Picture Placeholder 17">
            <a:extLst>
              <a:ext uri="{FF2B5EF4-FFF2-40B4-BE49-F238E27FC236}">
                <a16:creationId xmlns:a16="http://schemas.microsoft.com/office/drawing/2014/main" id="{900F4E96-BF95-1386-47A4-D14CEB09D8E5}"/>
              </a:ext>
            </a:extLst>
          </p:cNvPr>
          <p:cNvSpPr>
            <a:spLocks noGrp="1"/>
          </p:cNvSpPr>
          <p:nvPr>
            <p:ph type="pic" sz="quarter" idx="32"/>
          </p:nvPr>
        </p:nvSpPr>
        <p:spPr>
          <a:xfrm>
            <a:off x="5361679" y="237807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7" name="Picture Placeholder 17">
            <a:extLst>
              <a:ext uri="{FF2B5EF4-FFF2-40B4-BE49-F238E27FC236}">
                <a16:creationId xmlns:a16="http://schemas.microsoft.com/office/drawing/2014/main" id="{E91EF67B-B01F-400D-2DC2-79A748E2A60E}"/>
              </a:ext>
            </a:extLst>
          </p:cNvPr>
          <p:cNvSpPr>
            <a:spLocks noGrp="1"/>
          </p:cNvSpPr>
          <p:nvPr>
            <p:ph type="pic" sz="quarter" idx="33"/>
          </p:nvPr>
        </p:nvSpPr>
        <p:spPr>
          <a:xfrm>
            <a:off x="5353930" y="3093396"/>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8" name="Picture Placeholder 17">
            <a:extLst>
              <a:ext uri="{FF2B5EF4-FFF2-40B4-BE49-F238E27FC236}">
                <a16:creationId xmlns:a16="http://schemas.microsoft.com/office/drawing/2014/main" id="{B320C6BD-6887-1B30-627B-0AB6029E8F5C}"/>
              </a:ext>
            </a:extLst>
          </p:cNvPr>
          <p:cNvSpPr>
            <a:spLocks noGrp="1"/>
          </p:cNvSpPr>
          <p:nvPr>
            <p:ph type="pic" sz="quarter" idx="34"/>
          </p:nvPr>
        </p:nvSpPr>
        <p:spPr>
          <a:xfrm>
            <a:off x="5658665" y="3093396"/>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9" name="Picture Placeholder 17">
            <a:extLst>
              <a:ext uri="{FF2B5EF4-FFF2-40B4-BE49-F238E27FC236}">
                <a16:creationId xmlns:a16="http://schemas.microsoft.com/office/drawing/2014/main" id="{9B504DC8-6E54-98FA-2461-72B7340F5861}"/>
              </a:ext>
            </a:extLst>
          </p:cNvPr>
          <p:cNvSpPr>
            <a:spLocks noGrp="1"/>
          </p:cNvSpPr>
          <p:nvPr>
            <p:ph type="pic" sz="quarter" idx="35"/>
          </p:nvPr>
        </p:nvSpPr>
        <p:spPr>
          <a:xfrm>
            <a:off x="5963400" y="3093396"/>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0" name="Picture Placeholder 17">
            <a:extLst>
              <a:ext uri="{FF2B5EF4-FFF2-40B4-BE49-F238E27FC236}">
                <a16:creationId xmlns:a16="http://schemas.microsoft.com/office/drawing/2014/main" id="{0C21A6A4-EB4D-A0D0-56D0-93FB0E749A1D}"/>
              </a:ext>
            </a:extLst>
          </p:cNvPr>
          <p:cNvSpPr>
            <a:spLocks noGrp="1"/>
          </p:cNvSpPr>
          <p:nvPr>
            <p:ph type="pic" sz="quarter" idx="36"/>
          </p:nvPr>
        </p:nvSpPr>
        <p:spPr>
          <a:xfrm>
            <a:off x="6055073"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1" name="Picture Placeholder 17">
            <a:extLst>
              <a:ext uri="{FF2B5EF4-FFF2-40B4-BE49-F238E27FC236}">
                <a16:creationId xmlns:a16="http://schemas.microsoft.com/office/drawing/2014/main" id="{DB72A218-DAC1-2261-C0A3-B0767FD2FA07}"/>
              </a:ext>
            </a:extLst>
          </p:cNvPr>
          <p:cNvSpPr>
            <a:spLocks noGrp="1"/>
          </p:cNvSpPr>
          <p:nvPr>
            <p:ph type="pic" sz="quarter" idx="37"/>
          </p:nvPr>
        </p:nvSpPr>
        <p:spPr>
          <a:xfrm>
            <a:off x="6359808"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2" name="Picture Placeholder 17">
            <a:extLst>
              <a:ext uri="{FF2B5EF4-FFF2-40B4-BE49-F238E27FC236}">
                <a16:creationId xmlns:a16="http://schemas.microsoft.com/office/drawing/2014/main" id="{C3CF0080-9BDB-00BA-29B2-9174EE3C4113}"/>
              </a:ext>
            </a:extLst>
          </p:cNvPr>
          <p:cNvSpPr>
            <a:spLocks noGrp="1"/>
          </p:cNvSpPr>
          <p:nvPr>
            <p:ph type="pic" sz="quarter" idx="38"/>
          </p:nvPr>
        </p:nvSpPr>
        <p:spPr>
          <a:xfrm>
            <a:off x="6664543"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3" name="Picture Placeholder 17">
            <a:extLst>
              <a:ext uri="{FF2B5EF4-FFF2-40B4-BE49-F238E27FC236}">
                <a16:creationId xmlns:a16="http://schemas.microsoft.com/office/drawing/2014/main" id="{C6A1C08D-7BF4-5FAF-C2FF-AE5047518A06}"/>
              </a:ext>
            </a:extLst>
          </p:cNvPr>
          <p:cNvSpPr>
            <a:spLocks noGrp="1"/>
          </p:cNvSpPr>
          <p:nvPr>
            <p:ph type="pic" sz="quarter" idx="39"/>
          </p:nvPr>
        </p:nvSpPr>
        <p:spPr>
          <a:xfrm>
            <a:off x="6969278"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4" name="Picture Placeholder 17">
            <a:extLst>
              <a:ext uri="{FF2B5EF4-FFF2-40B4-BE49-F238E27FC236}">
                <a16:creationId xmlns:a16="http://schemas.microsoft.com/office/drawing/2014/main" id="{BA44657A-8B86-EA70-6560-03FEB781F9E5}"/>
              </a:ext>
            </a:extLst>
          </p:cNvPr>
          <p:cNvSpPr>
            <a:spLocks noGrp="1"/>
          </p:cNvSpPr>
          <p:nvPr>
            <p:ph type="pic" sz="quarter" idx="40"/>
          </p:nvPr>
        </p:nvSpPr>
        <p:spPr>
          <a:xfrm>
            <a:off x="7274012"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5" name="Picture Placeholder 17">
            <a:extLst>
              <a:ext uri="{FF2B5EF4-FFF2-40B4-BE49-F238E27FC236}">
                <a16:creationId xmlns:a16="http://schemas.microsoft.com/office/drawing/2014/main" id="{8CED7DAF-DABA-4DFF-4526-79601E7E4521}"/>
              </a:ext>
            </a:extLst>
          </p:cNvPr>
          <p:cNvSpPr>
            <a:spLocks noGrp="1"/>
          </p:cNvSpPr>
          <p:nvPr>
            <p:ph type="pic" sz="quarter" idx="41"/>
          </p:nvPr>
        </p:nvSpPr>
        <p:spPr>
          <a:xfrm>
            <a:off x="7578746"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6" name="Picture Placeholder 17">
            <a:extLst>
              <a:ext uri="{FF2B5EF4-FFF2-40B4-BE49-F238E27FC236}">
                <a16:creationId xmlns:a16="http://schemas.microsoft.com/office/drawing/2014/main" id="{DE375DAB-B8B1-7BFE-421A-2576642D0DB4}"/>
              </a:ext>
            </a:extLst>
          </p:cNvPr>
          <p:cNvSpPr>
            <a:spLocks noGrp="1"/>
          </p:cNvSpPr>
          <p:nvPr>
            <p:ph type="pic" sz="quarter" idx="42"/>
          </p:nvPr>
        </p:nvSpPr>
        <p:spPr>
          <a:xfrm>
            <a:off x="7883481"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7" name="Picture Placeholder 17">
            <a:extLst>
              <a:ext uri="{FF2B5EF4-FFF2-40B4-BE49-F238E27FC236}">
                <a16:creationId xmlns:a16="http://schemas.microsoft.com/office/drawing/2014/main" id="{1DC92198-D94C-7632-19D2-3D84CBD1BCB6}"/>
              </a:ext>
            </a:extLst>
          </p:cNvPr>
          <p:cNvSpPr>
            <a:spLocks noGrp="1"/>
          </p:cNvSpPr>
          <p:nvPr>
            <p:ph type="pic" sz="quarter" idx="43"/>
          </p:nvPr>
        </p:nvSpPr>
        <p:spPr>
          <a:xfrm>
            <a:off x="8188215" y="3819525"/>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8" name="Picture Placeholder 17">
            <a:extLst>
              <a:ext uri="{FF2B5EF4-FFF2-40B4-BE49-F238E27FC236}">
                <a16:creationId xmlns:a16="http://schemas.microsoft.com/office/drawing/2014/main" id="{ADE4906C-8781-3D55-6709-40134F528A75}"/>
              </a:ext>
            </a:extLst>
          </p:cNvPr>
          <p:cNvSpPr>
            <a:spLocks noGrp="1"/>
          </p:cNvSpPr>
          <p:nvPr>
            <p:ph type="pic" sz="quarter" idx="44"/>
          </p:nvPr>
        </p:nvSpPr>
        <p:spPr>
          <a:xfrm>
            <a:off x="8540305" y="4547853"/>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39" name="Picture Placeholder 17">
            <a:extLst>
              <a:ext uri="{FF2B5EF4-FFF2-40B4-BE49-F238E27FC236}">
                <a16:creationId xmlns:a16="http://schemas.microsoft.com/office/drawing/2014/main" id="{5A09A8A3-44A8-3DBC-2A4E-C534BD043946}"/>
              </a:ext>
            </a:extLst>
          </p:cNvPr>
          <p:cNvSpPr>
            <a:spLocks noGrp="1"/>
          </p:cNvSpPr>
          <p:nvPr>
            <p:ph type="pic" sz="quarter" idx="45"/>
          </p:nvPr>
        </p:nvSpPr>
        <p:spPr>
          <a:xfrm>
            <a:off x="9055262"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40" name="Picture Placeholder 17">
            <a:extLst>
              <a:ext uri="{FF2B5EF4-FFF2-40B4-BE49-F238E27FC236}">
                <a16:creationId xmlns:a16="http://schemas.microsoft.com/office/drawing/2014/main" id="{AF3FD113-A1D1-4EEF-7A6A-8D911FEFCA39}"/>
              </a:ext>
            </a:extLst>
          </p:cNvPr>
          <p:cNvSpPr>
            <a:spLocks noGrp="1"/>
          </p:cNvSpPr>
          <p:nvPr>
            <p:ph type="pic" sz="quarter" idx="46"/>
          </p:nvPr>
        </p:nvSpPr>
        <p:spPr>
          <a:xfrm>
            <a:off x="9359997"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41" name="Picture Placeholder 17">
            <a:extLst>
              <a:ext uri="{FF2B5EF4-FFF2-40B4-BE49-F238E27FC236}">
                <a16:creationId xmlns:a16="http://schemas.microsoft.com/office/drawing/2014/main" id="{DBF1041A-E533-7269-1C16-B8F07C39D0A9}"/>
              </a:ext>
            </a:extLst>
          </p:cNvPr>
          <p:cNvSpPr>
            <a:spLocks noGrp="1"/>
          </p:cNvSpPr>
          <p:nvPr>
            <p:ph type="pic" sz="quarter" idx="47"/>
          </p:nvPr>
        </p:nvSpPr>
        <p:spPr>
          <a:xfrm>
            <a:off x="9664732"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42" name="Picture Placeholder 17">
            <a:extLst>
              <a:ext uri="{FF2B5EF4-FFF2-40B4-BE49-F238E27FC236}">
                <a16:creationId xmlns:a16="http://schemas.microsoft.com/office/drawing/2014/main" id="{723620E9-23D5-45A7-B061-9B5BA0AB817B}"/>
              </a:ext>
            </a:extLst>
          </p:cNvPr>
          <p:cNvSpPr>
            <a:spLocks noGrp="1"/>
          </p:cNvSpPr>
          <p:nvPr>
            <p:ph type="pic" sz="quarter" idx="48"/>
          </p:nvPr>
        </p:nvSpPr>
        <p:spPr>
          <a:xfrm>
            <a:off x="9969467" y="5269391"/>
            <a:ext cx="274320" cy="347472"/>
          </a:xfrm>
        </p:spPr>
        <p:txBody>
          <a:bodyPr lIns="0" rIns="0" anchor="ctr">
            <a:noAutofit/>
          </a:bodyPr>
          <a:lstStyle>
            <a:lvl1pPr marL="0" indent="0" algn="ctr">
              <a:buNone/>
              <a:defRPr sz="400"/>
            </a:lvl1pPr>
          </a:lstStyle>
          <a:p>
            <a:r>
              <a:rPr lang="en-US"/>
              <a:t>Click icon to add picture</a:t>
            </a:r>
            <a:endParaRPr lang="en-US" dirty="0"/>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2173104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p:bg>
      <p:bgPr>
        <a:solidFill>
          <a:schemeClr val="bg1">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76CE7-09C6-A885-88A7-930EB0436282}"/>
              </a:ext>
            </a:extLst>
          </p:cNvPr>
          <p:cNvSpPr>
            <a:spLocks noGrp="1"/>
          </p:cNvSpPr>
          <p:nvPr>
            <p:ph type="title" hasCustomPrompt="1"/>
          </p:nvPr>
        </p:nvSpPr>
        <p:spPr>
          <a:xfrm>
            <a:off x="1095857" y="2705755"/>
            <a:ext cx="3561986" cy="1446491"/>
          </a:xfrm>
        </p:spPr>
        <p:txBody>
          <a:bodyPr tIns="0" bIns="0" anchor="ctr">
            <a:normAutofit/>
          </a:bodyPr>
          <a:lstStyle>
            <a:lvl1pPr algn="l">
              <a:lnSpc>
                <a:spcPct val="100000"/>
              </a:lnSpc>
              <a:defRPr sz="3600" b="1" cap="all" spc="0" normalizeH="0" baseline="0">
                <a:solidFill>
                  <a:schemeClr val="tx1"/>
                </a:solidFill>
                <a:latin typeface="+mj-lt"/>
              </a:defRPr>
            </a:lvl1pPr>
          </a:lstStyle>
          <a:p>
            <a:r>
              <a:rPr lang="en-US" dirty="0"/>
              <a:t>Add title here</a:t>
            </a:r>
          </a:p>
        </p:txBody>
      </p:sp>
      <p:sp>
        <p:nvSpPr>
          <p:cNvPr id="14" name="Rectangle 13">
            <a:extLst>
              <a:ext uri="{FF2B5EF4-FFF2-40B4-BE49-F238E27FC236}">
                <a16:creationId xmlns:a16="http://schemas.microsoft.com/office/drawing/2014/main" id="{46A56CA8-AE7D-1692-CD03-8052B79B4CBF}"/>
              </a:ext>
              <a:ext uri="{C183D7F6-B498-43B3-948B-1728B52AA6E4}">
                <adec:decorative xmlns:adec="http://schemas.microsoft.com/office/drawing/2017/decorative" val="1"/>
              </a:ext>
            </a:extLst>
          </p:cNvPr>
          <p:cNvSpPr/>
          <p:nvPr userDrawn="1"/>
        </p:nvSpPr>
        <p:spPr>
          <a:xfrm>
            <a:off x="4871721" y="-16358"/>
            <a:ext cx="7354442" cy="6890715"/>
          </a:xfrm>
          <a:prstGeom prst="rect">
            <a:avLst/>
          </a:prstGeom>
          <a:solidFill>
            <a:schemeClr val="accent1">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20C313E4-419C-20BB-FD0F-C62890266599}"/>
              </a:ext>
              <a:ext uri="{C183D7F6-B498-43B3-948B-1728B52AA6E4}">
                <adec:decorative xmlns:adec="http://schemas.microsoft.com/office/drawing/2017/decorative" val="1"/>
              </a:ext>
            </a:extLst>
          </p:cNvPr>
          <p:cNvSpPr/>
          <p:nvPr userDrawn="1"/>
        </p:nvSpPr>
        <p:spPr>
          <a:xfrm>
            <a:off x="4871721" y="-6197"/>
            <a:ext cx="782319" cy="227076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17401092-C478-D50D-DAB4-39AF3B2E4950}"/>
              </a:ext>
            </a:extLst>
          </p:cNvPr>
          <p:cNvSpPr>
            <a:spLocks noGrp="1"/>
          </p:cNvSpPr>
          <p:nvPr>
            <p:ph type="pic" sz="quarter" idx="10"/>
          </p:nvPr>
        </p:nvSpPr>
        <p:spPr>
          <a:xfrm>
            <a:off x="5654040" y="-10160"/>
            <a:ext cx="3086262" cy="2270760"/>
          </a:xfrm>
          <a:noFill/>
        </p:spPr>
        <p:txBody>
          <a:bodyPr anchor="ctr">
            <a:normAutofit/>
          </a:bodyPr>
          <a:lstStyle>
            <a:lvl1pPr marL="0" indent="0" algn="ctr">
              <a:buNone/>
              <a:defRPr sz="1600">
                <a:solidFill>
                  <a:schemeClr val="tx1"/>
                </a:solidFill>
              </a:defRPr>
            </a:lvl1pPr>
          </a:lstStyle>
          <a:p>
            <a:r>
              <a:rPr lang="en-US"/>
              <a:t>Click icon to add picture</a:t>
            </a:r>
            <a:endParaRPr lang="en-US" dirty="0"/>
          </a:p>
        </p:txBody>
      </p:sp>
      <p:sp>
        <p:nvSpPr>
          <p:cNvPr id="8" name="Text Placeholder 7">
            <a:extLst>
              <a:ext uri="{FF2B5EF4-FFF2-40B4-BE49-F238E27FC236}">
                <a16:creationId xmlns:a16="http://schemas.microsoft.com/office/drawing/2014/main" id="{879842F9-453E-90A1-97D7-1534875ACBCA}"/>
              </a:ext>
            </a:extLst>
          </p:cNvPr>
          <p:cNvSpPr>
            <a:spLocks noGrp="1"/>
          </p:cNvSpPr>
          <p:nvPr>
            <p:ph type="body" sz="quarter" idx="13" hasCustomPrompt="1"/>
          </p:nvPr>
        </p:nvSpPr>
        <p:spPr>
          <a:xfrm>
            <a:off x="9366191" y="526575"/>
            <a:ext cx="2170649" cy="538223"/>
          </a:xfrm>
          <a:noFill/>
        </p:spPr>
        <p:txBody>
          <a:bodyPr lIns="91440" tIns="0" rIns="91440" bIns="0" anchor="b">
            <a:normAutofit/>
          </a:bodyPr>
          <a:lstStyle>
            <a:lvl1pPr marL="0" indent="0" algn="ctr">
              <a:lnSpc>
                <a:spcPct val="100000"/>
              </a:lnSpc>
              <a:spcBef>
                <a:spcPts val="0"/>
              </a:spcBef>
              <a:buNone/>
              <a:defRPr sz="1200" b="1" cap="all" baseline="0">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cxnSp>
        <p:nvCxnSpPr>
          <p:cNvPr id="17" name="Straight Connector 16">
            <a:extLst>
              <a:ext uri="{FF2B5EF4-FFF2-40B4-BE49-F238E27FC236}">
                <a16:creationId xmlns:a16="http://schemas.microsoft.com/office/drawing/2014/main" id="{31D2E0A3-3A4D-815C-8C07-8058D56940FD}"/>
              </a:ext>
              <a:ext uri="{C183D7F6-B498-43B3-948B-1728B52AA6E4}">
                <adec:decorative xmlns:adec="http://schemas.microsoft.com/office/drawing/2017/decorative" val="1"/>
              </a:ext>
            </a:extLst>
          </p:cNvPr>
          <p:cNvCxnSpPr>
            <a:cxnSpLocks/>
          </p:cNvCxnSpPr>
          <p:nvPr userDrawn="1"/>
        </p:nvCxnSpPr>
        <p:spPr>
          <a:xfrm>
            <a:off x="9641558" y="1101504"/>
            <a:ext cx="1619915"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0" name="Text Placeholder 7">
            <a:extLst>
              <a:ext uri="{FF2B5EF4-FFF2-40B4-BE49-F238E27FC236}">
                <a16:creationId xmlns:a16="http://schemas.microsoft.com/office/drawing/2014/main" id="{1B5590F9-2D9B-7EF7-DD7B-0088DB0B1879}"/>
              </a:ext>
            </a:extLst>
          </p:cNvPr>
          <p:cNvSpPr>
            <a:spLocks noGrp="1"/>
          </p:cNvSpPr>
          <p:nvPr>
            <p:ph type="body" sz="quarter" idx="16" hasCustomPrompt="1"/>
          </p:nvPr>
        </p:nvSpPr>
        <p:spPr>
          <a:xfrm>
            <a:off x="9366191" y="1138210"/>
            <a:ext cx="2170649" cy="538223"/>
          </a:xfrm>
          <a:noFill/>
        </p:spPr>
        <p:txBody>
          <a:bodyPr lIns="91440" tIns="0" rIns="91440" bIns="0" anchor="t">
            <a:normAutofit/>
          </a:bodyPr>
          <a:lstStyle>
            <a:lvl1pPr marL="0" indent="0" algn="ctr">
              <a:lnSpc>
                <a:spcPct val="100000"/>
              </a:lnSpc>
              <a:spcBef>
                <a:spcPts val="0"/>
              </a:spcBef>
              <a:buNone/>
              <a:defRPr sz="1600" b="0" cap="none" baseline="0">
                <a:solidFill>
                  <a:schemeClr val="accent1">
                    <a:lumMod val="25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3" name="Text Placeholder 7">
            <a:extLst>
              <a:ext uri="{FF2B5EF4-FFF2-40B4-BE49-F238E27FC236}">
                <a16:creationId xmlns:a16="http://schemas.microsoft.com/office/drawing/2014/main" id="{413E55D8-560B-DF34-B34D-E3A21C43BBDB}"/>
              </a:ext>
            </a:extLst>
          </p:cNvPr>
          <p:cNvSpPr>
            <a:spLocks noGrp="1"/>
          </p:cNvSpPr>
          <p:nvPr>
            <p:ph type="body" sz="quarter" idx="17" hasCustomPrompt="1"/>
          </p:nvPr>
        </p:nvSpPr>
        <p:spPr>
          <a:xfrm>
            <a:off x="5519328" y="2831055"/>
            <a:ext cx="2170649" cy="538223"/>
          </a:xfrm>
          <a:noFill/>
        </p:spPr>
        <p:txBody>
          <a:bodyPr lIns="91440" tIns="0" rIns="91440" bIns="0" anchor="b">
            <a:normAutofit/>
          </a:bodyPr>
          <a:lstStyle>
            <a:lvl1pPr marL="0" indent="0" algn="ctr">
              <a:lnSpc>
                <a:spcPct val="100000"/>
              </a:lnSpc>
              <a:spcBef>
                <a:spcPts val="0"/>
              </a:spcBef>
              <a:buNone/>
              <a:defRPr sz="1200" b="1" cap="all" baseline="0">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cxnSp>
        <p:nvCxnSpPr>
          <p:cNvPr id="27" name="Straight Connector 26">
            <a:extLst>
              <a:ext uri="{FF2B5EF4-FFF2-40B4-BE49-F238E27FC236}">
                <a16:creationId xmlns:a16="http://schemas.microsoft.com/office/drawing/2014/main" id="{36A5A1F2-505F-747B-818F-CBE5074E2E18}"/>
              </a:ext>
              <a:ext uri="{C183D7F6-B498-43B3-948B-1728B52AA6E4}">
                <adec:decorative xmlns:adec="http://schemas.microsoft.com/office/drawing/2017/decorative" val="1"/>
              </a:ext>
            </a:extLst>
          </p:cNvPr>
          <p:cNvCxnSpPr>
            <a:cxnSpLocks/>
          </p:cNvCxnSpPr>
          <p:nvPr userDrawn="1"/>
        </p:nvCxnSpPr>
        <p:spPr>
          <a:xfrm>
            <a:off x="5794695" y="3405984"/>
            <a:ext cx="1619915"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8" name="Text Placeholder 7">
            <a:extLst>
              <a:ext uri="{FF2B5EF4-FFF2-40B4-BE49-F238E27FC236}">
                <a16:creationId xmlns:a16="http://schemas.microsoft.com/office/drawing/2014/main" id="{8063E3D4-FEB7-9BB5-B22D-843990911CE6}"/>
              </a:ext>
            </a:extLst>
          </p:cNvPr>
          <p:cNvSpPr>
            <a:spLocks noGrp="1"/>
          </p:cNvSpPr>
          <p:nvPr>
            <p:ph type="body" sz="quarter" idx="18" hasCustomPrompt="1"/>
          </p:nvPr>
        </p:nvSpPr>
        <p:spPr>
          <a:xfrm>
            <a:off x="5519328" y="3442690"/>
            <a:ext cx="2170649" cy="538223"/>
          </a:xfrm>
          <a:noFill/>
        </p:spPr>
        <p:txBody>
          <a:bodyPr lIns="91440" tIns="0" rIns="91440" bIns="0" anchor="t">
            <a:normAutofit/>
          </a:bodyPr>
          <a:lstStyle>
            <a:lvl1pPr marL="0" indent="0" algn="ctr">
              <a:lnSpc>
                <a:spcPct val="100000"/>
              </a:lnSpc>
              <a:spcBef>
                <a:spcPts val="0"/>
              </a:spcBef>
              <a:buNone/>
              <a:defRPr sz="1600" b="0" cap="none" baseline="0">
                <a:solidFill>
                  <a:schemeClr val="accent1">
                    <a:lumMod val="25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5" name="Picture Placeholder 8">
            <a:extLst>
              <a:ext uri="{FF2B5EF4-FFF2-40B4-BE49-F238E27FC236}">
                <a16:creationId xmlns:a16="http://schemas.microsoft.com/office/drawing/2014/main" id="{4E713C15-6491-75F6-6A03-ECBBB25972B5}"/>
              </a:ext>
            </a:extLst>
          </p:cNvPr>
          <p:cNvSpPr>
            <a:spLocks noGrp="1"/>
          </p:cNvSpPr>
          <p:nvPr>
            <p:ph type="pic" sz="quarter" idx="14"/>
          </p:nvPr>
        </p:nvSpPr>
        <p:spPr>
          <a:xfrm>
            <a:off x="8417560" y="2259981"/>
            <a:ext cx="3042920" cy="2337420"/>
          </a:xfrm>
          <a:noFill/>
        </p:spPr>
        <p:txBody>
          <a:bodyPr anchor="ctr">
            <a:normAutofit/>
          </a:bodyPr>
          <a:lstStyle>
            <a:lvl1pPr marL="0" indent="0" algn="ctr">
              <a:buNone/>
              <a:defRPr sz="1600">
                <a:solidFill>
                  <a:schemeClr val="tx1"/>
                </a:solidFill>
              </a:defRPr>
            </a:lvl1pPr>
          </a:lstStyle>
          <a:p>
            <a:r>
              <a:rPr lang="en-US"/>
              <a:t>Click icon to add picture</a:t>
            </a:r>
            <a:endParaRPr lang="en-US" dirty="0"/>
          </a:p>
        </p:txBody>
      </p:sp>
      <p:sp>
        <p:nvSpPr>
          <p:cNvPr id="11" name="Rectangle 10">
            <a:extLst>
              <a:ext uri="{FF2B5EF4-FFF2-40B4-BE49-F238E27FC236}">
                <a16:creationId xmlns:a16="http://schemas.microsoft.com/office/drawing/2014/main" id="{D4100ACF-978B-E5F8-58B9-878278B3DD0E}"/>
              </a:ext>
              <a:ext uri="{C183D7F6-B498-43B3-948B-1728B52AA6E4}">
                <adec:decorative xmlns:adec="http://schemas.microsoft.com/office/drawing/2017/decorative" val="1"/>
              </a:ext>
            </a:extLst>
          </p:cNvPr>
          <p:cNvSpPr/>
          <p:nvPr userDrawn="1"/>
        </p:nvSpPr>
        <p:spPr>
          <a:xfrm>
            <a:off x="11460480" y="2270140"/>
            <a:ext cx="727584" cy="233680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808A96B4-52C5-47DA-6BD6-050647AEB062}"/>
              </a:ext>
              <a:ext uri="{C183D7F6-B498-43B3-948B-1728B52AA6E4}">
                <adec:decorative xmlns:adec="http://schemas.microsoft.com/office/drawing/2017/decorative" val="1"/>
              </a:ext>
            </a:extLst>
          </p:cNvPr>
          <p:cNvSpPr/>
          <p:nvPr userDrawn="1"/>
        </p:nvSpPr>
        <p:spPr>
          <a:xfrm>
            <a:off x="4876961" y="4599322"/>
            <a:ext cx="777079" cy="227076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Picture Placeholder 8">
            <a:extLst>
              <a:ext uri="{FF2B5EF4-FFF2-40B4-BE49-F238E27FC236}">
                <a16:creationId xmlns:a16="http://schemas.microsoft.com/office/drawing/2014/main" id="{D66AD3C9-51DF-968B-BDFA-A072D79E6989}"/>
              </a:ext>
            </a:extLst>
          </p:cNvPr>
          <p:cNvSpPr>
            <a:spLocks noGrp="1"/>
          </p:cNvSpPr>
          <p:nvPr>
            <p:ph type="pic" sz="quarter" idx="15"/>
          </p:nvPr>
        </p:nvSpPr>
        <p:spPr>
          <a:xfrm>
            <a:off x="5654040" y="4596782"/>
            <a:ext cx="3076102" cy="2270760"/>
          </a:xfrm>
          <a:noFill/>
        </p:spPr>
        <p:txBody>
          <a:bodyPr anchor="ctr">
            <a:normAutofit/>
          </a:bodyPr>
          <a:lstStyle>
            <a:lvl1pPr marL="0" indent="0" algn="ctr">
              <a:buNone/>
              <a:defRPr sz="1600">
                <a:solidFill>
                  <a:schemeClr val="tx1"/>
                </a:solidFill>
              </a:defRPr>
            </a:lvl1pPr>
          </a:lstStyle>
          <a:p>
            <a:r>
              <a:rPr lang="en-US"/>
              <a:t>Click icon to add picture</a:t>
            </a:r>
            <a:endParaRPr lang="en-US" dirty="0"/>
          </a:p>
        </p:txBody>
      </p:sp>
      <p:sp>
        <p:nvSpPr>
          <p:cNvPr id="29" name="Text Placeholder 7">
            <a:extLst>
              <a:ext uri="{FF2B5EF4-FFF2-40B4-BE49-F238E27FC236}">
                <a16:creationId xmlns:a16="http://schemas.microsoft.com/office/drawing/2014/main" id="{26BE9D1C-5464-1BB4-DD8F-40B27F9E7E7A}"/>
              </a:ext>
            </a:extLst>
          </p:cNvPr>
          <p:cNvSpPr>
            <a:spLocks noGrp="1"/>
          </p:cNvSpPr>
          <p:nvPr>
            <p:ph type="body" sz="quarter" idx="19" hasCustomPrompt="1"/>
          </p:nvPr>
        </p:nvSpPr>
        <p:spPr>
          <a:xfrm>
            <a:off x="9457280" y="5261360"/>
            <a:ext cx="2170649" cy="538223"/>
          </a:xfrm>
          <a:noFill/>
        </p:spPr>
        <p:txBody>
          <a:bodyPr lIns="91440" tIns="0" rIns="91440" bIns="0" anchor="b">
            <a:normAutofit/>
          </a:bodyPr>
          <a:lstStyle>
            <a:lvl1pPr marL="0" indent="0" algn="ctr">
              <a:lnSpc>
                <a:spcPct val="100000"/>
              </a:lnSpc>
              <a:spcBef>
                <a:spcPts val="0"/>
              </a:spcBef>
              <a:buNone/>
              <a:defRPr sz="1200" b="1" cap="all" baseline="0">
                <a:solidFill>
                  <a:schemeClr val="accent1">
                    <a:lumMod val="10000"/>
                  </a:schemeClr>
                </a:solidFill>
                <a:latin typeface="+mj-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title here</a:t>
            </a:r>
          </a:p>
        </p:txBody>
      </p:sp>
      <p:cxnSp>
        <p:nvCxnSpPr>
          <p:cNvPr id="30" name="Straight Connector 29">
            <a:extLst>
              <a:ext uri="{FF2B5EF4-FFF2-40B4-BE49-F238E27FC236}">
                <a16:creationId xmlns:a16="http://schemas.microsoft.com/office/drawing/2014/main" id="{2E8A1D00-787E-E601-743F-F3A607B901A9}"/>
              </a:ext>
              <a:ext uri="{C183D7F6-B498-43B3-948B-1728B52AA6E4}">
                <adec:decorative xmlns:adec="http://schemas.microsoft.com/office/drawing/2017/decorative" val="1"/>
              </a:ext>
            </a:extLst>
          </p:cNvPr>
          <p:cNvCxnSpPr>
            <a:cxnSpLocks/>
          </p:cNvCxnSpPr>
          <p:nvPr userDrawn="1"/>
        </p:nvCxnSpPr>
        <p:spPr>
          <a:xfrm>
            <a:off x="9732647" y="5836289"/>
            <a:ext cx="161991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1" name="Text Placeholder 7">
            <a:extLst>
              <a:ext uri="{FF2B5EF4-FFF2-40B4-BE49-F238E27FC236}">
                <a16:creationId xmlns:a16="http://schemas.microsoft.com/office/drawing/2014/main" id="{74F9E3A6-F6B7-CCAC-D810-CD47EB1C5D21}"/>
              </a:ext>
            </a:extLst>
          </p:cNvPr>
          <p:cNvSpPr>
            <a:spLocks noGrp="1"/>
          </p:cNvSpPr>
          <p:nvPr>
            <p:ph type="body" sz="quarter" idx="20" hasCustomPrompt="1"/>
          </p:nvPr>
        </p:nvSpPr>
        <p:spPr>
          <a:xfrm>
            <a:off x="9457280" y="5872995"/>
            <a:ext cx="2170649" cy="538223"/>
          </a:xfrm>
          <a:noFill/>
        </p:spPr>
        <p:txBody>
          <a:bodyPr lIns="91440" tIns="0" rIns="91440" bIns="0" anchor="t">
            <a:normAutofit/>
          </a:bodyPr>
          <a:lstStyle>
            <a:lvl1pPr marL="0" indent="0" algn="ctr">
              <a:lnSpc>
                <a:spcPct val="100000"/>
              </a:lnSpc>
              <a:spcBef>
                <a:spcPts val="0"/>
              </a:spcBef>
              <a:buNone/>
              <a:defRPr sz="1600" b="0" cap="none" baseline="0">
                <a:solidFill>
                  <a:schemeClr val="accent1">
                    <a:lumMod val="25000"/>
                  </a:schemeClr>
                </a:solidFill>
                <a:latin typeface="+mn-lt"/>
              </a:defRPr>
            </a:lvl1pPr>
            <a:lvl2pPr marL="457200" indent="0" algn="l">
              <a:lnSpc>
                <a:spcPct val="100000"/>
              </a:lnSpc>
              <a:spcBef>
                <a:spcPts val="0"/>
              </a:spcBef>
              <a:buNone/>
              <a:defRPr sz="1600">
                <a:solidFill>
                  <a:schemeClr val="accent3"/>
                </a:solidFill>
              </a:defRPr>
            </a:lvl2pPr>
            <a:lvl3pPr marL="914400" indent="0" algn="l">
              <a:lnSpc>
                <a:spcPct val="100000"/>
              </a:lnSpc>
              <a:spcBef>
                <a:spcPts val="0"/>
              </a:spcBef>
              <a:buNone/>
              <a:defRPr sz="1600">
                <a:solidFill>
                  <a:schemeClr val="accent3"/>
                </a:solidFill>
              </a:defRPr>
            </a:lvl3pPr>
            <a:lvl4pPr marL="1371600" indent="0" algn="l">
              <a:lnSpc>
                <a:spcPct val="100000"/>
              </a:lnSpc>
              <a:spcBef>
                <a:spcPts val="0"/>
              </a:spcBef>
              <a:buNone/>
              <a:defRPr sz="1600">
                <a:solidFill>
                  <a:schemeClr val="accent3"/>
                </a:solidFill>
              </a:defRPr>
            </a:lvl4pPr>
            <a:lvl5pPr marL="1828800" indent="0" algn="l">
              <a:lnSpc>
                <a:spcPct val="100000"/>
              </a:lnSpc>
              <a:spcBef>
                <a:spcPts val="0"/>
              </a:spcBef>
              <a:buNone/>
              <a:defRPr sz="1600">
                <a:solidFill>
                  <a:schemeClr val="accent3"/>
                </a:solidFill>
              </a:defRPr>
            </a:lvl5pPr>
          </a:lstStyle>
          <a:p>
            <a:pPr lvl="0"/>
            <a:r>
              <a:rPr lang="en-US" dirty="0"/>
              <a:t>Add text here</a:t>
            </a:r>
          </a:p>
        </p:txBody>
      </p:sp>
      <p:sp>
        <p:nvSpPr>
          <p:cNvPr id="21" name="Footer Placeholder 4">
            <a:extLst>
              <a:ext uri="{FF2B5EF4-FFF2-40B4-BE49-F238E27FC236}">
                <a16:creationId xmlns:a16="http://schemas.microsoft.com/office/drawing/2014/main" id="{BFF15871-3BB2-22DF-C235-D1DE82D6582D}"/>
              </a:ext>
            </a:extLst>
          </p:cNvPr>
          <p:cNvSpPr>
            <a:spLocks noGrp="1"/>
          </p:cNvSpPr>
          <p:nvPr>
            <p:ph type="ftr" sz="quarter" idx="3"/>
          </p:nvPr>
        </p:nvSpPr>
        <p:spPr>
          <a:xfrm>
            <a:off x="543043" y="6252176"/>
            <a:ext cx="4114800" cy="365125"/>
          </a:xfrm>
          <a:prstGeom prst="rect">
            <a:avLst/>
          </a:prstGeom>
        </p:spPr>
        <p:txBody>
          <a:bodyPr vert="horz" lIns="91440" tIns="45720" rIns="91440" bIns="45720" rtlCol="0" anchor="ctr"/>
          <a:lstStyle>
            <a:lvl1pPr algn="l">
              <a:defRPr sz="1000">
                <a:solidFill>
                  <a:schemeClr val="accent3"/>
                </a:solidFill>
              </a:defRPr>
            </a:lvl1pPr>
          </a:lstStyle>
          <a:p>
            <a:endParaRPr lang="en-US" dirty="0"/>
          </a:p>
        </p:txBody>
      </p:sp>
      <p:sp>
        <p:nvSpPr>
          <p:cNvPr id="22" name="Slide Number Placeholder 5">
            <a:extLst>
              <a:ext uri="{FF2B5EF4-FFF2-40B4-BE49-F238E27FC236}">
                <a16:creationId xmlns:a16="http://schemas.microsoft.com/office/drawing/2014/main" id="{BCBD76C8-E568-F23C-5623-0191DBB9CE3B}"/>
              </a:ext>
            </a:extLst>
          </p:cNvPr>
          <p:cNvSpPr>
            <a:spLocks noGrp="1"/>
          </p:cNvSpPr>
          <p:nvPr>
            <p:ph type="sldNum" sz="quarter" idx="4"/>
          </p:nvPr>
        </p:nvSpPr>
        <p:spPr>
          <a:xfrm>
            <a:off x="8899969" y="6252175"/>
            <a:ext cx="2743200" cy="365126"/>
          </a:xfrm>
          <a:prstGeom prst="rect">
            <a:avLst/>
          </a:prstGeom>
        </p:spPr>
        <p:txBody>
          <a:bodyPr vert="horz" lIns="91440" tIns="45720" rIns="91440" bIns="45720" rtlCol="0" anchor="ctr"/>
          <a:lstStyle>
            <a:lvl1pPr algn="r">
              <a:defRPr sz="1200">
                <a:solidFill>
                  <a:schemeClr val="accent3"/>
                </a:solidFill>
              </a:defRPr>
            </a:lvl1pPr>
          </a:lstStyle>
          <a:p>
            <a:fld id="{914F588F-3268-487C-BB05-403E3E2B4BD7}" type="slidenum">
              <a:rPr lang="en-US" smtClean="0"/>
              <a:pPr/>
              <a:t>‹#›</a:t>
            </a:fld>
            <a:endParaRPr lang="en-US" dirty="0"/>
          </a:p>
        </p:txBody>
      </p:sp>
    </p:spTree>
    <p:extLst>
      <p:ext uri="{BB962C8B-B14F-4D97-AF65-F5344CB8AC3E}">
        <p14:creationId xmlns:p14="http://schemas.microsoft.com/office/powerpoint/2010/main" val="608120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arn(inVertical)">
                                      <p:cBhvr>
                                        <p:cTn id="11" dur="500"/>
                                        <p:tgtEl>
                                          <p:spTgt spid="27"/>
                                        </p:tgtEl>
                                      </p:cBhvr>
                                    </p:animEffect>
                                  </p:childTnLst>
                                </p:cTn>
                              </p:par>
                            </p:childTnLst>
                          </p:cTn>
                        </p:par>
                        <p:par>
                          <p:cTn id="12" fill="hold">
                            <p:stCondLst>
                              <p:cond delay="1000"/>
                            </p:stCondLst>
                            <p:childTnLst>
                              <p:par>
                                <p:cTn id="13" presetID="16" presetClass="entr" presetSubtype="21"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barn(inVertical)">
                                      <p:cBhvr>
                                        <p:cTn id="1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lumMod val="10000"/>
            <a:lumOff val="90000"/>
            <a:alpha val="1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952378-33F3-9133-FF97-6EFCBD42CA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EAB6496-C09F-CF62-3B1A-8BD3AB12C6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6F26F1-942C-E394-D4F4-E2C72E8579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E9C0C1-EE54-4EF7-BCC6-9C36988C399C}" type="datetimeFigureOut">
              <a:rPr lang="en-US" smtClean="0"/>
              <a:t>3/7/2024</a:t>
            </a:fld>
            <a:endParaRPr lang="en-US" dirty="0"/>
          </a:p>
        </p:txBody>
      </p:sp>
      <p:sp>
        <p:nvSpPr>
          <p:cNvPr id="5" name="Footer Placeholder 4">
            <a:extLst>
              <a:ext uri="{FF2B5EF4-FFF2-40B4-BE49-F238E27FC236}">
                <a16:creationId xmlns:a16="http://schemas.microsoft.com/office/drawing/2014/main" id="{05E6F9A7-A5DA-8EAD-6359-9316AC522C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3E9CBAD-9F11-FF8A-5CB4-6C8682861D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4F588F-3268-487C-BB05-403E3E2B4BD7}" type="slidenum">
              <a:rPr lang="en-US" smtClean="0"/>
              <a:t>‹#›</a:t>
            </a:fld>
            <a:endParaRPr lang="en-US" dirty="0"/>
          </a:p>
        </p:txBody>
      </p:sp>
    </p:spTree>
    <p:extLst>
      <p:ext uri="{BB962C8B-B14F-4D97-AF65-F5344CB8AC3E}">
        <p14:creationId xmlns:p14="http://schemas.microsoft.com/office/powerpoint/2010/main" val="3008118459"/>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mailto:rahulravade485@gmail.com" TargetMode="External"/><Relationship Id="rId7" Type="http://schemas.openxmlformats.org/officeDocument/2006/relationships/image" Target="../media/image3.svg"/><Relationship Id="rId2" Type="http://schemas.openxmlformats.org/officeDocument/2006/relationships/image" Target="../media/image10.png"/><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hyperlink" Target="https://www.linkedin.com/in/rahul-ravade-a9216b271/" TargetMode="External"/><Relationship Id="rId4" Type="http://schemas.openxmlformats.org/officeDocument/2006/relationships/hyperlink" Target="https://github.com/rahulravade" TargetMode="External"/><Relationship Id="rId9" Type="http://schemas.openxmlformats.org/officeDocument/2006/relationships/image" Target="../media/image5.svg"/></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8.jpe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pile of coffee beans">
            <a:extLst>
              <a:ext uri="{FF2B5EF4-FFF2-40B4-BE49-F238E27FC236}">
                <a16:creationId xmlns:a16="http://schemas.microsoft.com/office/drawing/2014/main" id="{27EDE37F-A91F-2CE5-7176-FA96308E9949}"/>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0" y="0"/>
            <a:ext cx="12192000" cy="6858000"/>
          </a:xfrm>
        </p:spPr>
      </p:pic>
      <p:sp>
        <p:nvSpPr>
          <p:cNvPr id="14" name="Title 13">
            <a:extLst>
              <a:ext uri="{FF2B5EF4-FFF2-40B4-BE49-F238E27FC236}">
                <a16:creationId xmlns:a16="http://schemas.microsoft.com/office/drawing/2014/main" id="{9B9E7D9B-9F62-FD23-417A-4C9F49361A96}"/>
              </a:ext>
            </a:extLst>
          </p:cNvPr>
          <p:cNvSpPr>
            <a:spLocks noGrp="1"/>
          </p:cNvSpPr>
          <p:nvPr>
            <p:ph type="title"/>
          </p:nvPr>
        </p:nvSpPr>
        <p:spPr>
          <a:xfrm>
            <a:off x="914400" y="4743450"/>
            <a:ext cx="10648950" cy="1886467"/>
          </a:xfrm>
        </p:spPr>
        <p:txBody>
          <a:bodyPr>
            <a:noAutofit/>
          </a:bodyPr>
          <a:lstStyle/>
          <a:p>
            <a:r>
              <a:rPr lang="en-US" sz="3600" dirty="0">
                <a:latin typeface="Bodoni MT Black" panose="02070A03080606020203" pitchFamily="18" charset="0"/>
              </a:rPr>
              <a:t>Coffee Shop Sales Analysis Dashboard</a:t>
            </a:r>
          </a:p>
        </p:txBody>
      </p:sp>
      <p:sp>
        <p:nvSpPr>
          <p:cNvPr id="47" name="Oval 46">
            <a:extLst>
              <a:ext uri="{FF2B5EF4-FFF2-40B4-BE49-F238E27FC236}">
                <a16:creationId xmlns:a16="http://schemas.microsoft.com/office/drawing/2014/main" id="{35844AC7-E488-709F-E66B-3FB7077D25E8}"/>
              </a:ext>
              <a:ext uri="{C183D7F6-B498-43B3-948B-1728B52AA6E4}">
                <adec:decorative xmlns:adec="http://schemas.microsoft.com/office/drawing/2017/decorative" val="1"/>
              </a:ext>
            </a:extLst>
          </p:cNvPr>
          <p:cNvSpPr/>
          <p:nvPr/>
        </p:nvSpPr>
        <p:spPr>
          <a:xfrm>
            <a:off x="4152899" y="842314"/>
            <a:ext cx="3590925" cy="3462986"/>
          </a:xfrm>
          <a:prstGeom prst="ellipse">
            <a:avLst/>
          </a:prstGeom>
          <a:noFill/>
          <a:ln w="152400" cap="flat">
            <a:solidFill>
              <a:schemeClr val="accent3">
                <a:lumMod val="10000"/>
                <a:lumOff val="9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Graphic 2" descr="Coffee with solid fill">
            <a:extLst>
              <a:ext uri="{FF2B5EF4-FFF2-40B4-BE49-F238E27FC236}">
                <a16:creationId xmlns:a16="http://schemas.microsoft.com/office/drawing/2014/main" id="{33639575-D0D4-D6DD-B2B8-68749AC5B3F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581525" y="1018526"/>
            <a:ext cx="3028949" cy="2714625"/>
          </a:xfrm>
          <a:prstGeom prst="rect">
            <a:avLst/>
          </a:prstGeom>
        </p:spPr>
      </p:pic>
      <p:pic>
        <p:nvPicPr>
          <p:cNvPr id="10" name="Graphic 9" descr="Bar chart with solid fill">
            <a:extLst>
              <a:ext uri="{FF2B5EF4-FFF2-40B4-BE49-F238E27FC236}">
                <a16:creationId xmlns:a16="http://schemas.microsoft.com/office/drawing/2014/main" id="{99870144-F986-26BC-96C1-C3267DC6F78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419725" y="2375838"/>
            <a:ext cx="914400" cy="914400"/>
          </a:xfrm>
          <a:prstGeom prst="rect">
            <a:avLst/>
          </a:prstGeom>
        </p:spPr>
      </p:pic>
    </p:spTree>
    <p:extLst>
      <p:ext uri="{BB962C8B-B14F-4D97-AF65-F5344CB8AC3E}">
        <p14:creationId xmlns:p14="http://schemas.microsoft.com/office/powerpoint/2010/main" val="39588487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D3CEE4-8140-A032-2656-9A7E3C92BF69}"/>
            </a:ext>
          </a:extLst>
        </p:cNvPr>
        <p:cNvGrpSpPr/>
        <p:nvPr/>
      </p:nvGrpSpPr>
      <p:grpSpPr>
        <a:xfrm>
          <a:off x="0" y="0"/>
          <a:ext cx="0" cy="0"/>
          <a:chOff x="0" y="0"/>
          <a:chExt cx="0" cy="0"/>
        </a:xfrm>
      </p:grpSpPr>
      <p:pic>
        <p:nvPicPr>
          <p:cNvPr id="27" name="Picture Placeholder 26" descr=" A close-up of a cup of coffee">
            <a:extLst>
              <a:ext uri="{FF2B5EF4-FFF2-40B4-BE49-F238E27FC236}">
                <a16:creationId xmlns:a16="http://schemas.microsoft.com/office/drawing/2014/main" id="{A478E882-D179-A769-540B-F261CFDFC51E}"/>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8036561" y="0"/>
            <a:ext cx="4155439" cy="6858001"/>
          </a:xfrm>
        </p:spPr>
      </p:pic>
      <p:sp>
        <p:nvSpPr>
          <p:cNvPr id="29" name="Slide Number Placeholder 28">
            <a:extLst>
              <a:ext uri="{FF2B5EF4-FFF2-40B4-BE49-F238E27FC236}">
                <a16:creationId xmlns:a16="http://schemas.microsoft.com/office/drawing/2014/main" id="{F9919102-5FAE-92DB-908E-6A8C425F84AB}"/>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10</a:t>
            </a:fld>
            <a:endParaRPr lang="en-US" dirty="0"/>
          </a:p>
        </p:txBody>
      </p:sp>
      <p:sp>
        <p:nvSpPr>
          <p:cNvPr id="24" name="TextBox 23">
            <a:extLst>
              <a:ext uri="{FF2B5EF4-FFF2-40B4-BE49-F238E27FC236}">
                <a16:creationId xmlns:a16="http://schemas.microsoft.com/office/drawing/2014/main" id="{1135135A-8609-BF40-31A4-DD9F48CF212B}"/>
              </a:ext>
            </a:extLst>
          </p:cNvPr>
          <p:cNvSpPr txBox="1"/>
          <p:nvPr/>
        </p:nvSpPr>
        <p:spPr>
          <a:xfrm>
            <a:off x="-54144" y="121832"/>
            <a:ext cx="8208010" cy="2062103"/>
          </a:xfrm>
          <a:prstGeom prst="rect">
            <a:avLst/>
          </a:prstGeom>
          <a:noFill/>
        </p:spPr>
        <p:txBody>
          <a:bodyPr wrap="square">
            <a:spAutoFit/>
          </a:bodyPr>
          <a:lstStyle/>
          <a:p>
            <a:pPr marL="285750" indent="-285750">
              <a:buFont typeface="Wingdings" panose="05000000000000000000" pitchFamily="2" charset="2"/>
              <a:buChar char="Ø"/>
            </a:pPr>
            <a:r>
              <a:rPr lang="en-US" sz="2400" dirty="0">
                <a:highlight>
                  <a:srgbClr val="E3CBBA"/>
                </a:highlight>
              </a:rPr>
              <a:t> </a:t>
            </a:r>
            <a:r>
              <a:rPr lang="en-US" sz="2800" dirty="0">
                <a:highlight>
                  <a:srgbClr val="E3CBBA"/>
                </a:highlight>
              </a:rPr>
              <a:t>How do sales vary by product category and type?</a:t>
            </a:r>
          </a:p>
          <a:p>
            <a:endParaRPr lang="en-US" sz="1600" dirty="0">
              <a:highlight>
                <a:srgbClr val="E3CBBA"/>
              </a:highlight>
            </a:endParaRPr>
          </a:p>
          <a:p>
            <a:pPr lvl="1"/>
            <a:r>
              <a:rPr lang="en-US" sz="2000" dirty="0">
                <a:highlight>
                  <a:srgbClr val="E3CBBA"/>
                </a:highlight>
              </a:rPr>
              <a:t>The best-selling Top 5 products according to their Product Type are as follows:</a:t>
            </a:r>
          </a:p>
          <a:p>
            <a:endParaRPr lang="en-US" sz="1600" dirty="0">
              <a:highlight>
                <a:srgbClr val="E3CBBA"/>
              </a:highlight>
            </a:endParaRPr>
          </a:p>
        </p:txBody>
      </p:sp>
      <p:graphicFrame>
        <p:nvGraphicFramePr>
          <p:cNvPr id="3" name="Chart 2">
            <a:extLst>
              <a:ext uri="{FF2B5EF4-FFF2-40B4-BE49-F238E27FC236}">
                <a16:creationId xmlns:a16="http://schemas.microsoft.com/office/drawing/2014/main" id="{1AD4FD53-C9EF-47CC-F663-952E8EE035CA}"/>
              </a:ext>
            </a:extLst>
          </p:cNvPr>
          <p:cNvGraphicFramePr>
            <a:graphicFrameLocks/>
          </p:cNvGraphicFramePr>
          <p:nvPr>
            <p:extLst>
              <p:ext uri="{D42A27DB-BD31-4B8C-83A1-F6EECF244321}">
                <p14:modId xmlns:p14="http://schemas.microsoft.com/office/powerpoint/2010/main" val="258778182"/>
              </p:ext>
            </p:extLst>
          </p:nvPr>
        </p:nvGraphicFramePr>
        <p:xfrm>
          <a:off x="2965345" y="1789248"/>
          <a:ext cx="6550933" cy="4250803"/>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EB2A6879-1887-D495-8E0C-C50E3F290C48}"/>
              </a:ext>
            </a:extLst>
          </p:cNvPr>
          <p:cNvSpPr txBox="1"/>
          <p:nvPr/>
        </p:nvSpPr>
        <p:spPr>
          <a:xfrm>
            <a:off x="126520" y="2025908"/>
            <a:ext cx="3163224" cy="4832092"/>
          </a:xfrm>
          <a:prstGeom prst="rect">
            <a:avLst/>
          </a:prstGeom>
          <a:noFill/>
        </p:spPr>
        <p:txBody>
          <a:bodyPr wrap="square">
            <a:spAutoFit/>
          </a:bodyPr>
          <a:lstStyle/>
          <a:p>
            <a:pPr marL="285750" indent="-285750">
              <a:buFont typeface="Arial" panose="020B0604020202020204" pitchFamily="34" charset="0"/>
              <a:buChar char="•"/>
            </a:pPr>
            <a:r>
              <a:rPr lang="en-US" sz="1400" b="1" dirty="0">
                <a:highlight>
                  <a:srgbClr val="E3CBBA"/>
                </a:highlight>
              </a:rPr>
              <a:t>Product Category</a:t>
            </a:r>
            <a:r>
              <a:rPr lang="en-US" sz="1400" dirty="0">
                <a:highlight>
                  <a:srgbClr val="E3CBBA"/>
                </a:highlight>
              </a:rPr>
              <a:t>: Coffee:</a:t>
            </a:r>
          </a:p>
          <a:p>
            <a:endParaRPr lang="en-US" sz="1400" dirty="0">
              <a:highlight>
                <a:srgbClr val="E3CBBA"/>
              </a:highlight>
            </a:endParaRPr>
          </a:p>
          <a:p>
            <a:r>
              <a:rPr lang="en-US" sz="1400" b="1" dirty="0">
                <a:highlight>
                  <a:srgbClr val="E3CBBA"/>
                </a:highlight>
              </a:rPr>
              <a:t>Product Type</a:t>
            </a:r>
            <a:r>
              <a:rPr lang="en-US" sz="1400" dirty="0">
                <a:highlight>
                  <a:srgbClr val="E3CBBA"/>
                </a:highlight>
              </a:rPr>
              <a:t>: Barista Espresso: </a:t>
            </a:r>
          </a:p>
          <a:p>
            <a:r>
              <a:rPr lang="en-US" sz="1400" b="1" dirty="0">
                <a:highlight>
                  <a:srgbClr val="E3CBBA"/>
                </a:highlight>
              </a:rPr>
              <a:t>Sale</a:t>
            </a:r>
            <a:r>
              <a:rPr lang="en-US" sz="1400" dirty="0">
                <a:highlight>
                  <a:srgbClr val="E3CBBA"/>
                </a:highlight>
              </a:rPr>
              <a:t>: $91,406.20</a:t>
            </a:r>
          </a:p>
          <a:p>
            <a:endParaRPr lang="en-US" sz="1400" dirty="0">
              <a:highlight>
                <a:srgbClr val="E3CBBA"/>
              </a:highlight>
            </a:endParaRPr>
          </a:p>
          <a:p>
            <a:r>
              <a:rPr lang="en-US" sz="1400" b="1" dirty="0">
                <a:highlight>
                  <a:srgbClr val="E3CBBA"/>
                </a:highlight>
              </a:rPr>
              <a:t>Product Type</a:t>
            </a:r>
            <a:r>
              <a:rPr lang="en-US" sz="1400" dirty="0">
                <a:highlight>
                  <a:srgbClr val="E3CBBA"/>
                </a:highlight>
              </a:rPr>
              <a:t>: Gourmet brewed coffee</a:t>
            </a:r>
          </a:p>
          <a:p>
            <a:r>
              <a:rPr lang="en-US" sz="1400" b="1" dirty="0">
                <a:highlight>
                  <a:srgbClr val="E3CBBA"/>
                </a:highlight>
              </a:rPr>
              <a:t>Sale</a:t>
            </a:r>
            <a:r>
              <a:rPr lang="en-US" sz="1400" dirty="0">
                <a:highlight>
                  <a:srgbClr val="E3CBBA"/>
                </a:highlight>
              </a:rPr>
              <a:t>: $70,034.60</a:t>
            </a:r>
          </a:p>
          <a:p>
            <a:endParaRPr lang="en-US" sz="1400" dirty="0">
              <a:highlight>
                <a:srgbClr val="E3CBBA"/>
              </a:highlight>
            </a:endParaRPr>
          </a:p>
          <a:p>
            <a:pPr marL="285750" indent="-285750">
              <a:buFont typeface="Arial" panose="020B0604020202020204" pitchFamily="34" charset="0"/>
              <a:buChar char="•"/>
            </a:pPr>
            <a:r>
              <a:rPr lang="en-US" sz="1400" b="1" dirty="0">
                <a:highlight>
                  <a:srgbClr val="E3CBBA"/>
                </a:highlight>
              </a:rPr>
              <a:t>Product Category</a:t>
            </a:r>
            <a:r>
              <a:rPr lang="en-US" sz="1400" dirty="0">
                <a:highlight>
                  <a:srgbClr val="E3CBBA"/>
                </a:highlight>
              </a:rPr>
              <a:t>: Tea:</a:t>
            </a:r>
          </a:p>
          <a:p>
            <a:endParaRPr lang="en-US" sz="1400" dirty="0">
              <a:highlight>
                <a:srgbClr val="E3CBBA"/>
              </a:highlight>
            </a:endParaRPr>
          </a:p>
          <a:p>
            <a:r>
              <a:rPr lang="en-US" sz="1400" b="1" dirty="0">
                <a:highlight>
                  <a:srgbClr val="E3CBBA"/>
                </a:highlight>
              </a:rPr>
              <a:t>Product Type</a:t>
            </a:r>
            <a:r>
              <a:rPr lang="en-US" sz="1400" dirty="0">
                <a:highlight>
                  <a:srgbClr val="E3CBBA"/>
                </a:highlight>
              </a:rPr>
              <a:t>: Brewed Black tea</a:t>
            </a:r>
          </a:p>
          <a:p>
            <a:r>
              <a:rPr lang="en-US" sz="1400" b="1" dirty="0">
                <a:highlight>
                  <a:srgbClr val="E3CBBA"/>
                </a:highlight>
              </a:rPr>
              <a:t>Sale</a:t>
            </a:r>
            <a:r>
              <a:rPr lang="en-US" sz="1400" dirty="0">
                <a:highlight>
                  <a:srgbClr val="E3CBBA"/>
                </a:highlight>
              </a:rPr>
              <a:t>: $47,932.00</a:t>
            </a:r>
          </a:p>
          <a:p>
            <a:endParaRPr lang="en-US" sz="1400" dirty="0">
              <a:highlight>
                <a:srgbClr val="E3CBBA"/>
              </a:highlight>
            </a:endParaRPr>
          </a:p>
          <a:p>
            <a:r>
              <a:rPr lang="en-US" sz="1400" b="1" dirty="0">
                <a:highlight>
                  <a:srgbClr val="E3CBBA"/>
                </a:highlight>
              </a:rPr>
              <a:t>Product Type</a:t>
            </a:r>
            <a:r>
              <a:rPr lang="en-US" sz="1400" dirty="0">
                <a:highlight>
                  <a:srgbClr val="E3CBBA"/>
                </a:highlight>
              </a:rPr>
              <a:t>: Brewed Chai tea</a:t>
            </a:r>
          </a:p>
          <a:p>
            <a:r>
              <a:rPr lang="en-US" sz="1400" b="1" dirty="0">
                <a:highlight>
                  <a:srgbClr val="E3CBBA"/>
                </a:highlight>
              </a:rPr>
              <a:t>Sale</a:t>
            </a:r>
            <a:r>
              <a:rPr lang="en-US" sz="1400" dirty="0">
                <a:highlight>
                  <a:srgbClr val="E3CBBA"/>
                </a:highlight>
              </a:rPr>
              <a:t>: $77,081.95</a:t>
            </a:r>
          </a:p>
          <a:p>
            <a:endParaRPr lang="en-US" sz="1400" dirty="0">
              <a:highlight>
                <a:srgbClr val="E3CBBA"/>
              </a:highlight>
            </a:endParaRPr>
          </a:p>
          <a:p>
            <a:pPr marL="285750" indent="-285750">
              <a:buFont typeface="Arial" panose="020B0604020202020204" pitchFamily="34" charset="0"/>
              <a:buChar char="•"/>
            </a:pPr>
            <a:r>
              <a:rPr lang="en-US" sz="1400" b="1" dirty="0">
                <a:highlight>
                  <a:srgbClr val="E3CBBA"/>
                </a:highlight>
              </a:rPr>
              <a:t>Product Category </a:t>
            </a:r>
            <a:r>
              <a:rPr lang="en-US" sz="1400" dirty="0">
                <a:highlight>
                  <a:srgbClr val="E3CBBA"/>
                </a:highlight>
              </a:rPr>
              <a:t>: Drinking Chocolate:</a:t>
            </a:r>
          </a:p>
          <a:p>
            <a:endParaRPr lang="en-US" sz="1400" dirty="0">
              <a:highlight>
                <a:srgbClr val="E3CBBA"/>
              </a:highlight>
            </a:endParaRPr>
          </a:p>
          <a:p>
            <a:r>
              <a:rPr lang="en-US" sz="1400" b="1" dirty="0">
                <a:highlight>
                  <a:srgbClr val="E3CBBA"/>
                </a:highlight>
              </a:rPr>
              <a:t>Product Type</a:t>
            </a:r>
            <a:r>
              <a:rPr lang="en-US" sz="1400" dirty="0">
                <a:highlight>
                  <a:srgbClr val="E3CBBA"/>
                </a:highlight>
              </a:rPr>
              <a:t>: Hot chocolate</a:t>
            </a:r>
          </a:p>
          <a:p>
            <a:r>
              <a:rPr lang="en-US" sz="1400" b="1" dirty="0">
                <a:highlight>
                  <a:srgbClr val="E3CBBA"/>
                </a:highlight>
              </a:rPr>
              <a:t>Sale</a:t>
            </a:r>
            <a:r>
              <a:rPr lang="en-US" sz="1400" dirty="0">
                <a:highlight>
                  <a:srgbClr val="E3CBBA"/>
                </a:highlight>
              </a:rPr>
              <a:t>: $72,416.00</a:t>
            </a:r>
          </a:p>
        </p:txBody>
      </p:sp>
      <p:sp>
        <p:nvSpPr>
          <p:cNvPr id="9" name="TextBox 8">
            <a:extLst>
              <a:ext uri="{FF2B5EF4-FFF2-40B4-BE49-F238E27FC236}">
                <a16:creationId xmlns:a16="http://schemas.microsoft.com/office/drawing/2014/main" id="{87C017A2-7C3A-B2A9-55A6-74558B7C2501}"/>
              </a:ext>
            </a:extLst>
          </p:cNvPr>
          <p:cNvSpPr txBox="1"/>
          <p:nvPr/>
        </p:nvSpPr>
        <p:spPr>
          <a:xfrm>
            <a:off x="2595250" y="6127145"/>
            <a:ext cx="9251155" cy="646331"/>
          </a:xfrm>
          <a:prstGeom prst="rect">
            <a:avLst/>
          </a:prstGeom>
          <a:noFill/>
        </p:spPr>
        <p:txBody>
          <a:bodyPr wrap="square">
            <a:spAutoFit/>
          </a:bodyPr>
          <a:lstStyle/>
          <a:p>
            <a:r>
              <a:rPr lang="en-IN" sz="1200" dirty="0">
                <a:highlight>
                  <a:srgbClr val="E3CBBA"/>
                </a:highlight>
              </a:rPr>
              <a:t>This breakdown illustrates the sales distribution across different product categories and types. Tea products, particularly Brewed Chai tea, contribute significantly to sales, followed closely by Coffee products such as Barista Espresso and Gourmet brewed coffee. Additionally, Hot chocolate represents a notable portion of sales in the Drinking Chocolate category.</a:t>
            </a:r>
          </a:p>
        </p:txBody>
      </p:sp>
    </p:spTree>
    <p:extLst>
      <p:ext uri="{BB962C8B-B14F-4D97-AF65-F5344CB8AC3E}">
        <p14:creationId xmlns:p14="http://schemas.microsoft.com/office/powerpoint/2010/main" val="6446145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04627-24A9-90FD-E6EC-AAC62C533B6E}"/>
            </a:ext>
          </a:extLst>
        </p:cNvPr>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A3F0968F-3FB4-B5F1-A7FC-7BF4F9DECE55}"/>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112" name="Slide Number Placeholder 111">
            <a:extLst>
              <a:ext uri="{FF2B5EF4-FFF2-40B4-BE49-F238E27FC236}">
                <a16:creationId xmlns:a16="http://schemas.microsoft.com/office/drawing/2014/main" id="{EE5AC6FF-1501-1E52-C045-B28A200A4A3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11</a:t>
            </a:fld>
            <a:endParaRPr lang="en-US" dirty="0"/>
          </a:p>
        </p:txBody>
      </p:sp>
      <p:pic>
        <p:nvPicPr>
          <p:cNvPr id="40" name="Picture 39">
            <a:extLst>
              <a:ext uri="{FF2B5EF4-FFF2-40B4-BE49-F238E27FC236}">
                <a16:creationId xmlns:a16="http://schemas.microsoft.com/office/drawing/2014/main" id="{0F885A73-5F2F-607F-1AD2-EAA1821FA584}"/>
              </a:ext>
            </a:extLst>
          </p:cNvPr>
          <p:cNvPicPr/>
          <p:nvPr/>
        </p:nvPicPr>
        <p:blipFill>
          <a:blip r:embed="rId3"/>
          <a:stretch>
            <a:fillRect/>
          </a:stretch>
        </p:blipFill>
        <p:spPr>
          <a:xfrm>
            <a:off x="-12256" y="1649976"/>
            <a:ext cx="12191999" cy="5208024"/>
          </a:xfrm>
          <a:prstGeom prst="rect">
            <a:avLst/>
          </a:prstGeom>
        </p:spPr>
      </p:pic>
      <p:sp>
        <p:nvSpPr>
          <p:cNvPr id="49" name="TextBox 48">
            <a:extLst>
              <a:ext uri="{FF2B5EF4-FFF2-40B4-BE49-F238E27FC236}">
                <a16:creationId xmlns:a16="http://schemas.microsoft.com/office/drawing/2014/main" id="{FEBEDF5B-5F30-2287-36D6-57BA05944855}"/>
              </a:ext>
            </a:extLst>
          </p:cNvPr>
          <p:cNvSpPr txBox="1"/>
          <p:nvPr/>
        </p:nvSpPr>
        <p:spPr>
          <a:xfrm>
            <a:off x="1645729" y="152744"/>
            <a:ext cx="9997440" cy="937821"/>
          </a:xfrm>
          <a:prstGeom prst="rect">
            <a:avLst/>
          </a:prstGeom>
          <a:noFill/>
        </p:spPr>
        <p:txBody>
          <a:bodyPr wrap="square">
            <a:spAutoFit/>
          </a:bodyPr>
          <a:lstStyle/>
          <a:p>
            <a:pPr>
              <a:lnSpc>
                <a:spcPct val="107000"/>
              </a:lnSpc>
              <a:spcAft>
                <a:spcPts val="800"/>
              </a:spcAft>
            </a:pPr>
            <a:r>
              <a:rPr lang="en-IN" sz="5400" kern="100" dirty="0">
                <a:solidFill>
                  <a:srgbClr val="E3CBBA"/>
                </a:solidFill>
                <a:latin typeface="Bodoni MT Black" panose="02070A03080606020203" pitchFamily="18" charset="0"/>
                <a:ea typeface="Calibri" panose="020F0502020204030204" pitchFamily="34" charset="0"/>
              </a:rPr>
              <a:t>Final Excel Dashboard</a:t>
            </a:r>
          </a:p>
        </p:txBody>
      </p:sp>
      <p:pic>
        <p:nvPicPr>
          <p:cNvPr id="3" name="Picture 2">
            <a:extLst>
              <a:ext uri="{FF2B5EF4-FFF2-40B4-BE49-F238E27FC236}">
                <a16:creationId xmlns:a16="http://schemas.microsoft.com/office/drawing/2014/main" id="{8BC3476E-8B03-4A7C-3EC0-CDFDB772A08D}"/>
              </a:ext>
            </a:extLst>
          </p:cNvPr>
          <p:cNvPicPr>
            <a:picLocks noChangeAspect="1"/>
          </p:cNvPicPr>
          <p:nvPr/>
        </p:nvPicPr>
        <p:blipFill>
          <a:blip r:embed="rId4"/>
          <a:stretch>
            <a:fillRect/>
          </a:stretch>
        </p:blipFill>
        <p:spPr>
          <a:xfrm>
            <a:off x="0" y="1243309"/>
            <a:ext cx="12192000" cy="5614691"/>
          </a:xfrm>
          <a:prstGeom prst="rect">
            <a:avLst/>
          </a:prstGeom>
        </p:spPr>
      </p:pic>
    </p:spTree>
    <p:extLst>
      <p:ext uri="{BB962C8B-B14F-4D97-AF65-F5344CB8AC3E}">
        <p14:creationId xmlns:p14="http://schemas.microsoft.com/office/powerpoint/2010/main" val="2468208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A pile of coffee beans ">
            <a:extLst>
              <a:ext uri="{FF2B5EF4-FFF2-40B4-BE49-F238E27FC236}">
                <a16:creationId xmlns:a16="http://schemas.microsoft.com/office/drawing/2014/main" id="{AB5FDD94-2E49-4EA4-09F4-9C0C9A6F6195}"/>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0" y="0"/>
            <a:ext cx="12192000" cy="6858000"/>
          </a:xfrm>
        </p:spPr>
      </p:pic>
      <p:sp>
        <p:nvSpPr>
          <p:cNvPr id="3" name="Title 2">
            <a:extLst>
              <a:ext uri="{FF2B5EF4-FFF2-40B4-BE49-F238E27FC236}">
                <a16:creationId xmlns:a16="http://schemas.microsoft.com/office/drawing/2014/main" id="{DB2022D1-ECE0-1474-028C-B795A530438E}"/>
              </a:ext>
            </a:extLst>
          </p:cNvPr>
          <p:cNvSpPr>
            <a:spLocks noGrp="1"/>
          </p:cNvSpPr>
          <p:nvPr>
            <p:ph type="title"/>
          </p:nvPr>
        </p:nvSpPr>
        <p:spPr>
          <a:xfrm>
            <a:off x="6967222" y="2247391"/>
            <a:ext cx="4434840" cy="762338"/>
          </a:xfrm>
        </p:spPr>
        <p:txBody>
          <a:bodyPr/>
          <a:lstStyle/>
          <a:p>
            <a:r>
              <a:rPr lang="en-US" dirty="0"/>
              <a:t>Thank you</a:t>
            </a:r>
          </a:p>
        </p:txBody>
      </p:sp>
      <p:sp>
        <p:nvSpPr>
          <p:cNvPr id="6" name="Text Placeholder 5">
            <a:extLst>
              <a:ext uri="{FF2B5EF4-FFF2-40B4-BE49-F238E27FC236}">
                <a16:creationId xmlns:a16="http://schemas.microsoft.com/office/drawing/2014/main" id="{D733A49E-B51D-1395-EC68-B125A03571C4}"/>
              </a:ext>
            </a:extLst>
          </p:cNvPr>
          <p:cNvSpPr>
            <a:spLocks noGrp="1"/>
          </p:cNvSpPr>
          <p:nvPr>
            <p:ph type="body" sz="quarter" idx="18"/>
          </p:nvPr>
        </p:nvSpPr>
        <p:spPr>
          <a:xfrm>
            <a:off x="6967222" y="3748147"/>
            <a:ext cx="4434840" cy="1919228"/>
          </a:xfrm>
        </p:spPr>
        <p:txBody>
          <a:bodyPr>
            <a:normAutofit/>
          </a:bodyPr>
          <a:lstStyle/>
          <a:p>
            <a:r>
              <a:rPr lang="en-US" sz="2600" dirty="0"/>
              <a:t>Rahul S Ravade</a:t>
            </a:r>
          </a:p>
          <a:p>
            <a:r>
              <a:rPr lang="en-US" dirty="0">
                <a:hlinkClick r:id="rId3"/>
              </a:rPr>
              <a:t>rahulravade485@gmail.com</a:t>
            </a:r>
            <a:endParaRPr lang="en-US" dirty="0"/>
          </a:p>
          <a:p>
            <a:r>
              <a:rPr lang="en-US" dirty="0">
                <a:hlinkClick r:id="rId4"/>
              </a:rPr>
              <a:t>GitHub Link</a:t>
            </a:r>
            <a:endParaRPr lang="en-US" dirty="0"/>
          </a:p>
          <a:p>
            <a:r>
              <a:rPr lang="en-US" dirty="0" err="1">
                <a:hlinkClick r:id="rId5"/>
              </a:rPr>
              <a:t>Linkedin</a:t>
            </a:r>
            <a:r>
              <a:rPr lang="en-US" dirty="0">
                <a:hlinkClick r:id="rId5"/>
              </a:rPr>
              <a:t> Link</a:t>
            </a:r>
            <a:endParaRPr lang="en-US" dirty="0"/>
          </a:p>
        </p:txBody>
      </p:sp>
      <p:sp>
        <p:nvSpPr>
          <p:cNvPr id="31" name="Oval 30">
            <a:extLst>
              <a:ext uri="{FF2B5EF4-FFF2-40B4-BE49-F238E27FC236}">
                <a16:creationId xmlns:a16="http://schemas.microsoft.com/office/drawing/2014/main" id="{8805850E-5CFC-6B9C-18D3-4C2F45AC54DA}"/>
              </a:ext>
              <a:ext uri="{C183D7F6-B498-43B3-948B-1728B52AA6E4}">
                <adec:decorative xmlns:adec="http://schemas.microsoft.com/office/drawing/2017/decorative" val="1"/>
              </a:ext>
            </a:extLst>
          </p:cNvPr>
          <p:cNvSpPr/>
          <p:nvPr/>
        </p:nvSpPr>
        <p:spPr>
          <a:xfrm>
            <a:off x="1377542" y="1586547"/>
            <a:ext cx="3745547" cy="3684905"/>
          </a:xfrm>
          <a:prstGeom prst="ellipse">
            <a:avLst/>
          </a:prstGeom>
          <a:noFill/>
          <a:ln w="152400" cap="flat">
            <a:solidFill>
              <a:schemeClr val="accent3">
                <a:lumMod val="10000"/>
                <a:lumOff val="90000"/>
              </a:schemeClr>
            </a:soli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Graphic 6" descr="Coffee with solid fill">
            <a:extLst>
              <a:ext uri="{FF2B5EF4-FFF2-40B4-BE49-F238E27FC236}">
                <a16:creationId xmlns:a16="http://schemas.microsoft.com/office/drawing/2014/main" id="{A730FD08-895E-AAB9-7A95-1A2A6EC7687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628952" y="1586547"/>
            <a:ext cx="3709318" cy="3324390"/>
          </a:xfrm>
          <a:prstGeom prst="rect">
            <a:avLst/>
          </a:prstGeom>
        </p:spPr>
      </p:pic>
      <p:pic>
        <p:nvPicPr>
          <p:cNvPr id="8" name="Graphic 7" descr="Bar chart with solid fill">
            <a:extLst>
              <a:ext uri="{FF2B5EF4-FFF2-40B4-BE49-F238E27FC236}">
                <a16:creationId xmlns:a16="http://schemas.microsoft.com/office/drawing/2014/main" id="{CD22D57F-D574-CD34-7F84-CFE1332246B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686051" y="3212749"/>
            <a:ext cx="1070796" cy="1070796"/>
          </a:xfrm>
          <a:prstGeom prst="rect">
            <a:avLst/>
          </a:prstGeom>
        </p:spPr>
      </p:pic>
    </p:spTree>
    <p:extLst>
      <p:ext uri="{BB962C8B-B14F-4D97-AF65-F5344CB8AC3E}">
        <p14:creationId xmlns:p14="http://schemas.microsoft.com/office/powerpoint/2010/main" val="1181920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3EFCF626-BF60-83A6-9928-EC47C5938763}"/>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112" name="Slide Number Placeholder 111">
            <a:extLst>
              <a:ext uri="{FF2B5EF4-FFF2-40B4-BE49-F238E27FC236}">
                <a16:creationId xmlns:a16="http://schemas.microsoft.com/office/drawing/2014/main" id="{C2473CCA-E6BE-9F22-ABE5-4023205A1FAA}"/>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2</a:t>
            </a:fld>
            <a:endParaRPr lang="en-US" dirty="0"/>
          </a:p>
        </p:txBody>
      </p:sp>
      <p:pic>
        <p:nvPicPr>
          <p:cNvPr id="40" name="Picture 39">
            <a:extLst>
              <a:ext uri="{FF2B5EF4-FFF2-40B4-BE49-F238E27FC236}">
                <a16:creationId xmlns:a16="http://schemas.microsoft.com/office/drawing/2014/main" id="{735D902C-3ABA-7BE3-2254-3DEEE969C296}"/>
              </a:ext>
            </a:extLst>
          </p:cNvPr>
          <p:cNvPicPr/>
          <p:nvPr/>
        </p:nvPicPr>
        <p:blipFill>
          <a:blip r:embed="rId3"/>
          <a:stretch>
            <a:fillRect/>
          </a:stretch>
        </p:blipFill>
        <p:spPr>
          <a:xfrm>
            <a:off x="-12256" y="1649976"/>
            <a:ext cx="12191999" cy="5208024"/>
          </a:xfrm>
          <a:prstGeom prst="rect">
            <a:avLst/>
          </a:prstGeom>
        </p:spPr>
      </p:pic>
      <p:sp>
        <p:nvSpPr>
          <p:cNvPr id="37" name="TextBox 36">
            <a:extLst>
              <a:ext uri="{FF2B5EF4-FFF2-40B4-BE49-F238E27FC236}">
                <a16:creationId xmlns:a16="http://schemas.microsoft.com/office/drawing/2014/main" id="{7E8BF465-0C87-0DF1-B874-E39AA55D1EAA}"/>
              </a:ext>
            </a:extLst>
          </p:cNvPr>
          <p:cNvSpPr txBox="1"/>
          <p:nvPr/>
        </p:nvSpPr>
        <p:spPr>
          <a:xfrm>
            <a:off x="191801" y="1578270"/>
            <a:ext cx="8504111" cy="5065682"/>
          </a:xfrm>
          <a:prstGeom prst="rect">
            <a:avLst/>
          </a:prstGeom>
          <a:noFill/>
        </p:spPr>
        <p:txBody>
          <a:bodyPr wrap="square">
            <a:spAutoFit/>
          </a:bodyPr>
          <a:lstStyle/>
          <a:p>
            <a:pPr>
              <a:lnSpc>
                <a:spcPct val="150000"/>
              </a:lnSpc>
            </a:pPr>
            <a:r>
              <a:rPr lang="en-IN" sz="4400" kern="100" dirty="0">
                <a:solidFill>
                  <a:srgbClr val="000000"/>
                </a:solidFill>
                <a:effectLst/>
                <a:latin typeface="Calibri" panose="020F0502020204030204" pitchFamily="34" charset="0"/>
                <a:ea typeface="Calibri" panose="020F0502020204030204" pitchFamily="34" charset="0"/>
              </a:rPr>
              <a:t>The</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main</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objective</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of this</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project</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is</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to</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err="1">
                <a:solidFill>
                  <a:srgbClr val="000000"/>
                </a:solidFill>
                <a:effectLst/>
                <a:latin typeface="Calibri" panose="020F0502020204030204" pitchFamily="34" charset="0"/>
                <a:ea typeface="Calibri" panose="020F0502020204030204" pitchFamily="34" charset="0"/>
              </a:rPr>
              <a:t>Analy</a:t>
            </a:r>
            <a:r>
              <a:rPr lang="en-IN" sz="4400" kern="100" dirty="0" err="1">
                <a:solidFill>
                  <a:srgbClr val="000000"/>
                </a:solidFill>
                <a:latin typeface="Calibri" panose="020F0502020204030204" pitchFamily="34" charset="0"/>
                <a:ea typeface="Calibri" panose="020F0502020204030204" pitchFamily="34" charset="0"/>
              </a:rPr>
              <a:t>z</a:t>
            </a:r>
            <a:r>
              <a:rPr lang="en-IN" sz="4400" kern="100" dirty="0" err="1">
                <a:solidFill>
                  <a:srgbClr val="000000"/>
                </a:solidFill>
                <a:effectLst/>
                <a:latin typeface="Calibri" panose="020F0502020204030204" pitchFamily="34" charset="0"/>
                <a:ea typeface="Calibri" panose="020F0502020204030204" pitchFamily="34" charset="0"/>
              </a:rPr>
              <a:t>e</a:t>
            </a:r>
            <a:r>
              <a:rPr lang="en-IN" sz="4400" kern="100" dirty="0">
                <a:solidFill>
                  <a:srgbClr val="000000"/>
                </a:solidFill>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retail</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sales</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data</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to</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gain actionable</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insights</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that will</a:t>
            </a:r>
            <a:r>
              <a:rPr lang="en-IN" sz="4400" kern="100" spc="250" dirty="0">
                <a:solidFill>
                  <a:srgbClr val="000000"/>
                </a:solidFill>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enhance</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the performance</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of</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the Coffee</a:t>
            </a:r>
            <a:r>
              <a:rPr lang="en-IN" sz="4400" kern="100" spc="250" dirty="0">
                <a:solidFill>
                  <a:srgbClr val="000000"/>
                </a:solidFill>
                <a:effectLst/>
                <a:latin typeface="Calibri" panose="020F0502020204030204" pitchFamily="34" charset="0"/>
                <a:ea typeface="Calibri" panose="020F0502020204030204" pitchFamily="34" charset="0"/>
              </a:rPr>
              <a:t> </a:t>
            </a:r>
            <a:r>
              <a:rPr lang="en-IN" sz="4400" kern="100" dirty="0">
                <a:solidFill>
                  <a:srgbClr val="000000"/>
                </a:solidFill>
                <a:effectLst/>
                <a:latin typeface="Calibri" panose="020F0502020204030204" pitchFamily="34" charset="0"/>
                <a:ea typeface="Calibri" panose="020F0502020204030204" pitchFamily="34" charset="0"/>
              </a:rPr>
              <a:t>Shop.</a:t>
            </a:r>
          </a:p>
        </p:txBody>
      </p:sp>
      <p:sp>
        <p:nvSpPr>
          <p:cNvPr id="49" name="TextBox 48">
            <a:extLst>
              <a:ext uri="{FF2B5EF4-FFF2-40B4-BE49-F238E27FC236}">
                <a16:creationId xmlns:a16="http://schemas.microsoft.com/office/drawing/2014/main" id="{487137E8-2DFD-91A0-9B26-39C1BD3B049F}"/>
              </a:ext>
            </a:extLst>
          </p:cNvPr>
          <p:cNvSpPr txBox="1"/>
          <p:nvPr/>
        </p:nvSpPr>
        <p:spPr>
          <a:xfrm>
            <a:off x="1325880" y="305488"/>
            <a:ext cx="9997440" cy="937821"/>
          </a:xfrm>
          <a:prstGeom prst="rect">
            <a:avLst/>
          </a:prstGeom>
          <a:noFill/>
        </p:spPr>
        <p:txBody>
          <a:bodyPr wrap="square">
            <a:spAutoFit/>
          </a:bodyPr>
          <a:lstStyle/>
          <a:p>
            <a:pPr>
              <a:lnSpc>
                <a:spcPct val="107000"/>
              </a:lnSpc>
              <a:spcAft>
                <a:spcPts val="800"/>
              </a:spcAft>
            </a:pPr>
            <a:r>
              <a:rPr lang="en-IN" sz="5400" kern="100" dirty="0">
                <a:solidFill>
                  <a:srgbClr val="E3CBBA"/>
                </a:solidFill>
                <a:effectLst/>
                <a:latin typeface="Bodoni MT Black" panose="02070A03080606020203" pitchFamily="18" charset="0"/>
                <a:ea typeface="Calibri" panose="020F0502020204030204" pitchFamily="34" charset="0"/>
              </a:rPr>
              <a:t>Start</a:t>
            </a:r>
            <a:r>
              <a:rPr lang="en-IN" sz="5400" kern="100" spc="10" dirty="0">
                <a:solidFill>
                  <a:srgbClr val="E3CBBA"/>
                </a:solidFill>
                <a:effectLst/>
                <a:latin typeface="Bodoni MT Black" panose="02070A03080606020203" pitchFamily="18" charset="0"/>
                <a:ea typeface="Calibri" panose="020F0502020204030204" pitchFamily="34" charset="0"/>
              </a:rPr>
              <a:t> </a:t>
            </a:r>
            <a:r>
              <a:rPr lang="en-IN" sz="5400" kern="100" dirty="0">
                <a:solidFill>
                  <a:srgbClr val="E3CBBA"/>
                </a:solidFill>
                <a:effectLst/>
                <a:latin typeface="Bodoni MT Black" panose="02070A03080606020203" pitchFamily="18" charset="0"/>
                <a:ea typeface="Calibri" panose="020F0502020204030204" pitchFamily="34" charset="0"/>
              </a:rPr>
              <a:t>Your</a:t>
            </a:r>
            <a:r>
              <a:rPr lang="en-IN" sz="5400" kern="100" spc="10" dirty="0">
                <a:solidFill>
                  <a:srgbClr val="E3CBBA"/>
                </a:solidFill>
                <a:effectLst/>
                <a:latin typeface="Bodoni MT Black" panose="02070A03080606020203" pitchFamily="18" charset="0"/>
                <a:ea typeface="Calibri" panose="020F0502020204030204" pitchFamily="34" charset="0"/>
              </a:rPr>
              <a:t> </a:t>
            </a:r>
            <a:r>
              <a:rPr lang="en-IN" sz="5400" kern="100" dirty="0">
                <a:solidFill>
                  <a:srgbClr val="E3CBBA"/>
                </a:solidFill>
                <a:effectLst/>
                <a:latin typeface="Bodoni MT Black" panose="02070A03080606020203" pitchFamily="18" charset="0"/>
                <a:ea typeface="Calibri" panose="020F0502020204030204" pitchFamily="34" charset="0"/>
              </a:rPr>
              <a:t>Day</a:t>
            </a:r>
            <a:r>
              <a:rPr lang="en-IN" sz="5400" kern="100" spc="10" dirty="0">
                <a:solidFill>
                  <a:srgbClr val="E3CBBA"/>
                </a:solidFill>
                <a:effectLst/>
                <a:latin typeface="Bodoni MT Black" panose="02070A03080606020203" pitchFamily="18" charset="0"/>
                <a:ea typeface="Calibri" panose="020F0502020204030204" pitchFamily="34" charset="0"/>
              </a:rPr>
              <a:t> </a:t>
            </a:r>
            <a:r>
              <a:rPr lang="en-IN" sz="5400" kern="100" dirty="0">
                <a:solidFill>
                  <a:srgbClr val="E3CBBA"/>
                </a:solidFill>
                <a:effectLst/>
                <a:latin typeface="Bodoni MT Black" panose="02070A03080606020203" pitchFamily="18" charset="0"/>
                <a:ea typeface="Calibri" panose="020F0502020204030204" pitchFamily="34" charset="0"/>
              </a:rPr>
              <a:t>With</a:t>
            </a:r>
            <a:r>
              <a:rPr lang="en-IN" sz="5400" kern="100" spc="10" dirty="0">
                <a:solidFill>
                  <a:srgbClr val="E3CBBA"/>
                </a:solidFill>
                <a:effectLst/>
                <a:latin typeface="Bodoni MT Black" panose="02070A03080606020203" pitchFamily="18" charset="0"/>
                <a:ea typeface="Calibri" panose="020F0502020204030204" pitchFamily="34" charset="0"/>
              </a:rPr>
              <a:t> </a:t>
            </a:r>
            <a:r>
              <a:rPr lang="en-IN" sz="5400" kern="100" dirty="0">
                <a:solidFill>
                  <a:srgbClr val="E3CBBA"/>
                </a:solidFill>
                <a:effectLst/>
                <a:latin typeface="Bodoni MT Black" panose="02070A03080606020203" pitchFamily="18" charset="0"/>
                <a:ea typeface="Calibri" panose="020F0502020204030204" pitchFamily="34" charset="0"/>
              </a:rPr>
              <a:t>Coffee</a:t>
            </a:r>
          </a:p>
        </p:txBody>
      </p:sp>
    </p:spTree>
    <p:extLst>
      <p:ext uri="{BB962C8B-B14F-4D97-AF65-F5344CB8AC3E}">
        <p14:creationId xmlns:p14="http://schemas.microsoft.com/office/powerpoint/2010/main" val="3703418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C40FEB-DE4B-4231-FF6A-720E4E46FE55}"/>
            </a:ext>
          </a:extLst>
        </p:cNvPr>
        <p:cNvGrpSpPr/>
        <p:nvPr/>
      </p:nvGrpSpPr>
      <p:grpSpPr>
        <a:xfrm>
          <a:off x="0" y="0"/>
          <a:ext cx="0" cy="0"/>
          <a:chOff x="0" y="0"/>
          <a:chExt cx="0" cy="0"/>
        </a:xfrm>
      </p:grpSpPr>
      <p:pic>
        <p:nvPicPr>
          <p:cNvPr id="16" name="Picture Placeholder 15" descr="A blurry picture of a brown object ">
            <a:extLst>
              <a:ext uri="{FF2B5EF4-FFF2-40B4-BE49-F238E27FC236}">
                <a16:creationId xmlns:a16="http://schemas.microsoft.com/office/drawing/2014/main" id="{9C203D0F-4A07-77E5-FEBD-5BEB33CA8E84}"/>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1" y="-1"/>
            <a:ext cx="12191999" cy="1649977"/>
          </a:xfrm>
        </p:spPr>
      </p:pic>
      <p:sp>
        <p:nvSpPr>
          <p:cNvPr id="112" name="Slide Number Placeholder 111">
            <a:extLst>
              <a:ext uri="{FF2B5EF4-FFF2-40B4-BE49-F238E27FC236}">
                <a16:creationId xmlns:a16="http://schemas.microsoft.com/office/drawing/2014/main" id="{2A17AA49-33ED-C626-9463-26B8381954DB}"/>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3</a:t>
            </a:fld>
            <a:endParaRPr lang="en-US" dirty="0"/>
          </a:p>
        </p:txBody>
      </p:sp>
      <p:pic>
        <p:nvPicPr>
          <p:cNvPr id="40" name="Picture 39">
            <a:extLst>
              <a:ext uri="{FF2B5EF4-FFF2-40B4-BE49-F238E27FC236}">
                <a16:creationId xmlns:a16="http://schemas.microsoft.com/office/drawing/2014/main" id="{CAFDE73B-BE59-ECCC-7A08-F080C9E6BEFC}"/>
              </a:ext>
            </a:extLst>
          </p:cNvPr>
          <p:cNvPicPr/>
          <p:nvPr/>
        </p:nvPicPr>
        <p:blipFill>
          <a:blip r:embed="rId3"/>
          <a:stretch>
            <a:fillRect/>
          </a:stretch>
        </p:blipFill>
        <p:spPr>
          <a:xfrm>
            <a:off x="-12256" y="1649976"/>
            <a:ext cx="12191999" cy="5208024"/>
          </a:xfrm>
          <a:prstGeom prst="rect">
            <a:avLst/>
          </a:prstGeom>
        </p:spPr>
      </p:pic>
      <p:sp>
        <p:nvSpPr>
          <p:cNvPr id="37" name="TextBox 36">
            <a:extLst>
              <a:ext uri="{FF2B5EF4-FFF2-40B4-BE49-F238E27FC236}">
                <a16:creationId xmlns:a16="http://schemas.microsoft.com/office/drawing/2014/main" id="{7F5CC869-8819-EB53-9619-187BCDF6DDAA}"/>
              </a:ext>
            </a:extLst>
          </p:cNvPr>
          <p:cNvSpPr txBox="1"/>
          <p:nvPr/>
        </p:nvSpPr>
        <p:spPr>
          <a:xfrm>
            <a:off x="191801" y="1955465"/>
            <a:ext cx="8504111" cy="4467057"/>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US" sz="2400" kern="100" dirty="0">
                <a:solidFill>
                  <a:srgbClr val="000000"/>
                </a:solidFill>
                <a:effectLst/>
                <a:latin typeface="Calibri" panose="020F0502020204030204" pitchFamily="34" charset="0"/>
                <a:ea typeface="Calibri" panose="020F0502020204030204" pitchFamily="34" charset="0"/>
              </a:rPr>
              <a:t>How do sales vary by day of the week and hour of the day?</a:t>
            </a:r>
          </a:p>
          <a:p>
            <a:pPr marL="342900" indent="-342900">
              <a:lnSpc>
                <a:spcPct val="150000"/>
              </a:lnSpc>
              <a:buFont typeface="Arial" panose="020B0604020202020204" pitchFamily="34" charset="0"/>
              <a:buChar char="•"/>
            </a:pPr>
            <a:r>
              <a:rPr lang="en-US" sz="2400" kern="100" dirty="0">
                <a:solidFill>
                  <a:srgbClr val="000000"/>
                </a:solidFill>
                <a:effectLst/>
                <a:latin typeface="Calibri" panose="020F0502020204030204" pitchFamily="34" charset="0"/>
                <a:ea typeface="Calibri" panose="020F0502020204030204" pitchFamily="34" charset="0"/>
              </a:rPr>
              <a:t>Are there any peak times for sales activity?</a:t>
            </a:r>
          </a:p>
          <a:p>
            <a:pPr marL="342900" indent="-342900">
              <a:lnSpc>
                <a:spcPct val="150000"/>
              </a:lnSpc>
              <a:buFont typeface="Arial" panose="020B0604020202020204" pitchFamily="34" charset="0"/>
              <a:buChar char="•"/>
            </a:pPr>
            <a:r>
              <a:rPr lang="en-US" sz="2400" kern="100" dirty="0">
                <a:solidFill>
                  <a:srgbClr val="000000"/>
                </a:solidFill>
                <a:effectLst/>
                <a:latin typeface="Calibri" panose="020F0502020204030204" pitchFamily="34" charset="0"/>
                <a:ea typeface="Calibri" panose="020F0502020204030204" pitchFamily="34" charset="0"/>
              </a:rPr>
              <a:t>What is the total sales revenue foreach month? How do sales vary across different store locations?</a:t>
            </a:r>
          </a:p>
          <a:p>
            <a:pPr marL="342900" indent="-342900">
              <a:lnSpc>
                <a:spcPct val="150000"/>
              </a:lnSpc>
              <a:buFont typeface="Arial" panose="020B0604020202020204" pitchFamily="34" charset="0"/>
              <a:buChar char="•"/>
            </a:pPr>
            <a:r>
              <a:rPr lang="en-US" sz="2400" kern="100" dirty="0">
                <a:solidFill>
                  <a:srgbClr val="000000"/>
                </a:solidFill>
                <a:effectLst/>
                <a:latin typeface="Calibri" panose="020F0502020204030204" pitchFamily="34" charset="0"/>
                <a:ea typeface="Calibri" panose="020F0502020204030204" pitchFamily="34" charset="0"/>
              </a:rPr>
              <a:t>what is the average price/order per person.</a:t>
            </a:r>
          </a:p>
          <a:p>
            <a:pPr marL="342900" indent="-342900">
              <a:lnSpc>
                <a:spcPct val="150000"/>
              </a:lnSpc>
              <a:buFont typeface="Arial" panose="020B0604020202020204" pitchFamily="34" charset="0"/>
              <a:buChar char="•"/>
            </a:pPr>
            <a:r>
              <a:rPr lang="en-US" sz="2400" kern="100" dirty="0">
                <a:solidFill>
                  <a:srgbClr val="000000"/>
                </a:solidFill>
                <a:effectLst/>
                <a:latin typeface="Calibri" panose="020F0502020204030204" pitchFamily="34" charset="0"/>
                <a:ea typeface="Calibri" panose="020F0502020204030204" pitchFamily="34" charset="0"/>
              </a:rPr>
              <a:t> Which products are the best</a:t>
            </a:r>
            <a:r>
              <a:rPr lang="en-US" sz="2400" kern="100" dirty="0">
                <a:solidFill>
                  <a:srgbClr val="000000"/>
                </a:solidFill>
                <a:latin typeface="Calibri" panose="020F0502020204030204" pitchFamily="34" charset="0"/>
                <a:ea typeface="Calibri" panose="020F0502020204030204" pitchFamily="34" charset="0"/>
              </a:rPr>
              <a:t> </a:t>
            </a:r>
            <a:r>
              <a:rPr lang="en-US" sz="2400" kern="100" dirty="0">
                <a:solidFill>
                  <a:srgbClr val="000000"/>
                </a:solidFill>
                <a:effectLst/>
                <a:latin typeface="Calibri" panose="020F0502020204030204" pitchFamily="34" charset="0"/>
                <a:ea typeface="Calibri" panose="020F0502020204030204" pitchFamily="34" charset="0"/>
              </a:rPr>
              <a:t>selling in terms of quantity and revenue?-</a:t>
            </a:r>
          </a:p>
          <a:p>
            <a:pPr marL="342900" indent="-342900">
              <a:lnSpc>
                <a:spcPct val="150000"/>
              </a:lnSpc>
              <a:buFont typeface="Arial" panose="020B0604020202020204" pitchFamily="34" charset="0"/>
              <a:buChar char="•"/>
            </a:pPr>
            <a:r>
              <a:rPr lang="en-US" sz="2400" kern="100" dirty="0">
                <a:solidFill>
                  <a:srgbClr val="000000"/>
                </a:solidFill>
                <a:effectLst/>
                <a:latin typeface="Calibri" panose="020F0502020204030204" pitchFamily="34" charset="0"/>
                <a:ea typeface="Calibri" panose="020F0502020204030204" pitchFamily="34" charset="0"/>
              </a:rPr>
              <a:t>How do sales vary by product category and type?</a:t>
            </a:r>
            <a:endParaRPr lang="en-IN" sz="2400" kern="100" dirty="0">
              <a:solidFill>
                <a:srgbClr val="000000"/>
              </a:solidFill>
              <a:effectLst/>
              <a:latin typeface="Calibri" panose="020F0502020204030204" pitchFamily="34" charset="0"/>
              <a:ea typeface="Calibri" panose="020F0502020204030204" pitchFamily="34" charset="0"/>
            </a:endParaRPr>
          </a:p>
        </p:txBody>
      </p:sp>
      <p:sp>
        <p:nvSpPr>
          <p:cNvPr id="49" name="TextBox 48">
            <a:extLst>
              <a:ext uri="{FF2B5EF4-FFF2-40B4-BE49-F238E27FC236}">
                <a16:creationId xmlns:a16="http://schemas.microsoft.com/office/drawing/2014/main" id="{98720F19-4DF0-7FF1-0F08-28DE1B565819}"/>
              </a:ext>
            </a:extLst>
          </p:cNvPr>
          <p:cNvSpPr txBox="1"/>
          <p:nvPr/>
        </p:nvSpPr>
        <p:spPr>
          <a:xfrm>
            <a:off x="1325880" y="305488"/>
            <a:ext cx="9997440" cy="937821"/>
          </a:xfrm>
          <a:prstGeom prst="rect">
            <a:avLst/>
          </a:prstGeom>
          <a:noFill/>
        </p:spPr>
        <p:txBody>
          <a:bodyPr wrap="square">
            <a:spAutoFit/>
          </a:bodyPr>
          <a:lstStyle/>
          <a:p>
            <a:pPr>
              <a:lnSpc>
                <a:spcPct val="107000"/>
              </a:lnSpc>
              <a:spcAft>
                <a:spcPts val="800"/>
              </a:spcAft>
            </a:pPr>
            <a:r>
              <a:rPr lang="en-IN" sz="5400" kern="100" dirty="0">
                <a:solidFill>
                  <a:srgbClr val="E3CBBA"/>
                </a:solidFill>
                <a:latin typeface="Bodoni MT Black" panose="02070A03080606020203" pitchFamily="18" charset="0"/>
                <a:ea typeface="Calibri" panose="020F0502020204030204" pitchFamily="34" charset="0"/>
              </a:rPr>
              <a:t>Recommended</a:t>
            </a:r>
            <a:r>
              <a:rPr lang="en-IN" sz="1800" kern="100" spc="10" dirty="0">
                <a:solidFill>
                  <a:srgbClr val="AC7F64"/>
                </a:solidFill>
                <a:effectLst/>
                <a:latin typeface="Calibri" panose="020F0502020204030204" pitchFamily="34" charset="0"/>
                <a:ea typeface="Calibri" panose="020F0502020204030204" pitchFamily="34" charset="0"/>
              </a:rPr>
              <a:t>    </a:t>
            </a:r>
            <a:r>
              <a:rPr lang="en-IN" sz="5400" kern="100" dirty="0">
                <a:solidFill>
                  <a:srgbClr val="E3CBBA"/>
                </a:solidFill>
                <a:latin typeface="Bodoni MT Black" panose="02070A03080606020203" pitchFamily="18" charset="0"/>
                <a:ea typeface="Calibri" panose="020F0502020204030204" pitchFamily="34" charset="0"/>
              </a:rPr>
              <a:t>Analysis</a:t>
            </a:r>
          </a:p>
        </p:txBody>
      </p:sp>
    </p:spTree>
    <p:extLst>
      <p:ext uri="{BB962C8B-B14F-4D97-AF65-F5344CB8AC3E}">
        <p14:creationId xmlns:p14="http://schemas.microsoft.com/office/powerpoint/2010/main" val="469217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Placeholder 26" descr=" A close-up of a cup of coffee">
            <a:extLst>
              <a:ext uri="{FF2B5EF4-FFF2-40B4-BE49-F238E27FC236}">
                <a16:creationId xmlns:a16="http://schemas.microsoft.com/office/drawing/2014/main" id="{E0C6455A-A5B6-D5B2-863E-A6E8597AB301}"/>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8036560" y="-1"/>
            <a:ext cx="4155440" cy="6858001"/>
          </a:xfrm>
        </p:spPr>
      </p:pic>
      <p:sp>
        <p:nvSpPr>
          <p:cNvPr id="29" name="Slide Number Placeholder 28">
            <a:extLst>
              <a:ext uri="{FF2B5EF4-FFF2-40B4-BE49-F238E27FC236}">
                <a16:creationId xmlns:a16="http://schemas.microsoft.com/office/drawing/2014/main" id="{58462C6F-3FE0-B7FC-EA44-514D19D4A3B1}"/>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4</a:t>
            </a:fld>
            <a:endParaRPr lang="en-US" dirty="0"/>
          </a:p>
        </p:txBody>
      </p:sp>
      <p:sp>
        <p:nvSpPr>
          <p:cNvPr id="24" name="TextBox 23">
            <a:extLst>
              <a:ext uri="{FF2B5EF4-FFF2-40B4-BE49-F238E27FC236}">
                <a16:creationId xmlns:a16="http://schemas.microsoft.com/office/drawing/2014/main" id="{524082AF-D4F4-D7DC-6FC4-DDB40A13A919}"/>
              </a:ext>
            </a:extLst>
          </p:cNvPr>
          <p:cNvSpPr txBox="1"/>
          <p:nvPr/>
        </p:nvSpPr>
        <p:spPr>
          <a:xfrm>
            <a:off x="171450" y="347396"/>
            <a:ext cx="7714626" cy="2492990"/>
          </a:xfrm>
          <a:prstGeom prst="rect">
            <a:avLst/>
          </a:prstGeom>
          <a:noFill/>
        </p:spPr>
        <p:txBody>
          <a:bodyPr wrap="square">
            <a:spAutoFit/>
          </a:bodyPr>
          <a:lstStyle/>
          <a:p>
            <a:pPr marL="285750" indent="-285750">
              <a:buFont typeface="Wingdings" panose="05000000000000000000" pitchFamily="2" charset="2"/>
              <a:buChar char="Ø"/>
            </a:pPr>
            <a:r>
              <a:rPr lang="en-IN" sz="2800" dirty="0">
                <a:highlight>
                  <a:srgbClr val="E3CBBA"/>
                </a:highlight>
              </a:rPr>
              <a:t> How do sales vary by day of the week and hour of the day?</a:t>
            </a:r>
          </a:p>
          <a:p>
            <a:endParaRPr lang="en-IN" sz="2800" dirty="0"/>
          </a:p>
          <a:p>
            <a:pPr marL="800100" lvl="1" indent="-342900">
              <a:buFont typeface="Wingdings" panose="05000000000000000000" pitchFamily="2" charset="2"/>
              <a:buChar char="§"/>
            </a:pPr>
            <a:r>
              <a:rPr lang="en-IN" sz="2400" dirty="0">
                <a:highlight>
                  <a:srgbClr val="E3CBBA"/>
                </a:highlight>
              </a:rPr>
              <a:t>Sales tend to peak during </a:t>
            </a:r>
            <a:r>
              <a:rPr lang="en-IN" sz="2400" b="1" dirty="0">
                <a:highlight>
                  <a:srgbClr val="E3CBBA"/>
                </a:highlight>
              </a:rPr>
              <a:t>Monday, Thursday, Friday</a:t>
            </a:r>
            <a:r>
              <a:rPr lang="en-IN" sz="2400" dirty="0">
                <a:highlight>
                  <a:srgbClr val="E3CBBA"/>
                </a:highlight>
              </a:rPr>
              <a:t> and </a:t>
            </a:r>
            <a:r>
              <a:rPr lang="en-IN" sz="2400" b="1" dirty="0">
                <a:highlight>
                  <a:srgbClr val="E3CBBA"/>
                </a:highlight>
              </a:rPr>
              <a:t>Mornings</a:t>
            </a:r>
            <a:r>
              <a:rPr lang="en-IN" sz="2400" dirty="0">
                <a:highlight>
                  <a:srgbClr val="E3CBBA"/>
                </a:highlight>
              </a:rPr>
              <a:t>, indicating higher consumer activity during leisure time.</a:t>
            </a:r>
          </a:p>
        </p:txBody>
      </p:sp>
      <p:graphicFrame>
        <p:nvGraphicFramePr>
          <p:cNvPr id="25" name="Chart 24">
            <a:extLst>
              <a:ext uri="{FF2B5EF4-FFF2-40B4-BE49-F238E27FC236}">
                <a16:creationId xmlns:a16="http://schemas.microsoft.com/office/drawing/2014/main" id="{3DBA6DAF-F364-4BC0-B539-3CC79045B288}"/>
              </a:ext>
            </a:extLst>
          </p:cNvPr>
          <p:cNvGraphicFramePr>
            <a:graphicFrameLocks/>
          </p:cNvGraphicFramePr>
          <p:nvPr>
            <p:extLst>
              <p:ext uri="{D42A27DB-BD31-4B8C-83A1-F6EECF244321}">
                <p14:modId xmlns:p14="http://schemas.microsoft.com/office/powerpoint/2010/main" val="1512262575"/>
              </p:ext>
            </p:extLst>
          </p:nvPr>
        </p:nvGraphicFramePr>
        <p:xfrm>
          <a:off x="856974" y="3246437"/>
          <a:ext cx="6220101" cy="318830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75683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A4C843-A963-27BC-6F84-1D081FA3608A}"/>
            </a:ext>
          </a:extLst>
        </p:cNvPr>
        <p:cNvGrpSpPr/>
        <p:nvPr/>
      </p:nvGrpSpPr>
      <p:grpSpPr>
        <a:xfrm>
          <a:off x="0" y="0"/>
          <a:ext cx="0" cy="0"/>
          <a:chOff x="0" y="0"/>
          <a:chExt cx="0" cy="0"/>
        </a:xfrm>
      </p:grpSpPr>
      <p:pic>
        <p:nvPicPr>
          <p:cNvPr id="27" name="Picture Placeholder 26" descr=" A close-up of a cup of coffee">
            <a:extLst>
              <a:ext uri="{FF2B5EF4-FFF2-40B4-BE49-F238E27FC236}">
                <a16:creationId xmlns:a16="http://schemas.microsoft.com/office/drawing/2014/main" id="{F6233244-ADA4-017C-A149-462CB1D6DC66}"/>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8036560" y="19049"/>
            <a:ext cx="4155440" cy="6858001"/>
          </a:xfrm>
        </p:spPr>
      </p:pic>
      <p:sp>
        <p:nvSpPr>
          <p:cNvPr id="29" name="Slide Number Placeholder 28">
            <a:extLst>
              <a:ext uri="{FF2B5EF4-FFF2-40B4-BE49-F238E27FC236}">
                <a16:creationId xmlns:a16="http://schemas.microsoft.com/office/drawing/2014/main" id="{41B538DA-6C55-BBFB-8434-883EBC823BB5}"/>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5</a:t>
            </a:fld>
            <a:endParaRPr lang="en-US" dirty="0"/>
          </a:p>
        </p:txBody>
      </p:sp>
      <p:sp>
        <p:nvSpPr>
          <p:cNvPr id="24" name="TextBox 23">
            <a:extLst>
              <a:ext uri="{FF2B5EF4-FFF2-40B4-BE49-F238E27FC236}">
                <a16:creationId xmlns:a16="http://schemas.microsoft.com/office/drawing/2014/main" id="{0AAE181A-29D4-A31B-DDC2-CBDF27A0E565}"/>
              </a:ext>
            </a:extLst>
          </p:cNvPr>
          <p:cNvSpPr txBox="1"/>
          <p:nvPr/>
        </p:nvSpPr>
        <p:spPr>
          <a:xfrm>
            <a:off x="243170" y="326424"/>
            <a:ext cx="7572362" cy="2062103"/>
          </a:xfrm>
          <a:prstGeom prst="rect">
            <a:avLst/>
          </a:prstGeom>
          <a:noFill/>
        </p:spPr>
        <p:txBody>
          <a:bodyPr wrap="square">
            <a:spAutoFit/>
          </a:bodyPr>
          <a:lstStyle/>
          <a:p>
            <a:pPr marL="457200" indent="-457200">
              <a:buFont typeface="Wingdings" panose="05000000000000000000" pitchFamily="2" charset="2"/>
              <a:buChar char="Ø"/>
            </a:pPr>
            <a:r>
              <a:rPr lang="en-US" sz="2800" dirty="0"/>
              <a:t>Are there any peak times for sales activity?</a:t>
            </a:r>
          </a:p>
          <a:p>
            <a:pPr marL="285750" indent="-285750">
              <a:buFont typeface="Wingdings" panose="05000000000000000000" pitchFamily="2" charset="2"/>
              <a:buChar char="Ø"/>
            </a:pPr>
            <a:endParaRPr lang="en-US" sz="2800" dirty="0"/>
          </a:p>
          <a:p>
            <a:pPr marL="800100" lvl="1" indent="-342900">
              <a:buFont typeface="Wingdings" panose="05000000000000000000" pitchFamily="2" charset="2"/>
              <a:buChar char="§"/>
            </a:pPr>
            <a:r>
              <a:rPr lang="en-US" sz="2400" dirty="0">
                <a:highlight>
                  <a:srgbClr val="E3CBBA"/>
                </a:highlight>
              </a:rPr>
              <a:t>Yes, there is a peak sales activity observed typically in the morning between </a:t>
            </a:r>
            <a:r>
              <a:rPr lang="en-US" sz="2400" b="1" dirty="0">
                <a:highlight>
                  <a:srgbClr val="E3CBBA"/>
                </a:highlight>
              </a:rPr>
              <a:t>9 AM </a:t>
            </a:r>
            <a:r>
              <a:rPr lang="en-US" sz="2400" dirty="0">
                <a:highlight>
                  <a:srgbClr val="E3CBBA"/>
                </a:highlight>
              </a:rPr>
              <a:t>and </a:t>
            </a:r>
            <a:r>
              <a:rPr lang="en-US" sz="2400" b="1" dirty="0">
                <a:highlight>
                  <a:srgbClr val="E3CBBA"/>
                </a:highlight>
              </a:rPr>
              <a:t>10 AM</a:t>
            </a:r>
            <a:r>
              <a:rPr lang="en-US" sz="2400" dirty="0">
                <a:highlight>
                  <a:srgbClr val="E3CBBA"/>
                </a:highlight>
              </a:rPr>
              <a:t>.</a:t>
            </a:r>
            <a:endParaRPr lang="en-IN" sz="2400" dirty="0">
              <a:highlight>
                <a:srgbClr val="E3CBBA"/>
              </a:highlight>
            </a:endParaRPr>
          </a:p>
        </p:txBody>
      </p:sp>
      <p:graphicFrame>
        <p:nvGraphicFramePr>
          <p:cNvPr id="2" name="Chart 1">
            <a:extLst>
              <a:ext uri="{FF2B5EF4-FFF2-40B4-BE49-F238E27FC236}">
                <a16:creationId xmlns:a16="http://schemas.microsoft.com/office/drawing/2014/main" id="{0F9EAF1D-F661-4AE4-896D-5CCAEF0BE874}"/>
              </a:ext>
            </a:extLst>
          </p:cNvPr>
          <p:cNvGraphicFramePr>
            <a:graphicFrameLocks/>
          </p:cNvGraphicFramePr>
          <p:nvPr>
            <p:extLst>
              <p:ext uri="{D42A27DB-BD31-4B8C-83A1-F6EECF244321}">
                <p14:modId xmlns:p14="http://schemas.microsoft.com/office/powerpoint/2010/main" val="174477212"/>
              </p:ext>
            </p:extLst>
          </p:nvPr>
        </p:nvGraphicFramePr>
        <p:xfrm>
          <a:off x="733977" y="2948724"/>
          <a:ext cx="6590748" cy="348601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502123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ED5EF-A82A-3BFE-AE71-063CE97B3B90}"/>
            </a:ext>
          </a:extLst>
        </p:cNvPr>
        <p:cNvGrpSpPr/>
        <p:nvPr/>
      </p:nvGrpSpPr>
      <p:grpSpPr>
        <a:xfrm>
          <a:off x="0" y="0"/>
          <a:ext cx="0" cy="0"/>
          <a:chOff x="0" y="0"/>
          <a:chExt cx="0" cy="0"/>
        </a:xfrm>
      </p:grpSpPr>
      <p:pic>
        <p:nvPicPr>
          <p:cNvPr id="27" name="Picture Placeholder 26" descr=" A close-up of a cup of coffee">
            <a:extLst>
              <a:ext uri="{FF2B5EF4-FFF2-40B4-BE49-F238E27FC236}">
                <a16:creationId xmlns:a16="http://schemas.microsoft.com/office/drawing/2014/main" id="{4EACFD5F-8F2C-FA34-06ED-3733BE191CC6}"/>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8036560" y="-1"/>
            <a:ext cx="4155440" cy="6858001"/>
          </a:xfrm>
        </p:spPr>
      </p:pic>
      <p:sp>
        <p:nvSpPr>
          <p:cNvPr id="29" name="Slide Number Placeholder 28">
            <a:extLst>
              <a:ext uri="{FF2B5EF4-FFF2-40B4-BE49-F238E27FC236}">
                <a16:creationId xmlns:a16="http://schemas.microsoft.com/office/drawing/2014/main" id="{835CE48F-206A-9256-F944-A2E192BB36CE}"/>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6</a:t>
            </a:fld>
            <a:endParaRPr lang="en-US" dirty="0"/>
          </a:p>
        </p:txBody>
      </p:sp>
      <p:sp>
        <p:nvSpPr>
          <p:cNvPr id="24" name="TextBox 23">
            <a:extLst>
              <a:ext uri="{FF2B5EF4-FFF2-40B4-BE49-F238E27FC236}">
                <a16:creationId xmlns:a16="http://schemas.microsoft.com/office/drawing/2014/main" id="{6CD51D3D-E3D2-93FA-D487-40A6EF7EDA20}"/>
              </a:ext>
            </a:extLst>
          </p:cNvPr>
          <p:cNvSpPr txBox="1"/>
          <p:nvPr/>
        </p:nvSpPr>
        <p:spPr>
          <a:xfrm>
            <a:off x="66040" y="290133"/>
            <a:ext cx="7948775" cy="1384995"/>
          </a:xfrm>
          <a:prstGeom prst="rect">
            <a:avLst/>
          </a:prstGeom>
          <a:noFill/>
        </p:spPr>
        <p:txBody>
          <a:bodyPr wrap="square">
            <a:spAutoFit/>
          </a:bodyPr>
          <a:lstStyle/>
          <a:p>
            <a:pPr marL="457200" indent="-457200">
              <a:buFont typeface="Wingdings" panose="05000000000000000000" pitchFamily="2" charset="2"/>
              <a:buChar char="Ø"/>
            </a:pPr>
            <a:r>
              <a:rPr lang="en-US" sz="2400" dirty="0">
                <a:highlight>
                  <a:srgbClr val="E3CBBA"/>
                </a:highlight>
              </a:rPr>
              <a:t>What is the total sales revenue for each month?</a:t>
            </a:r>
          </a:p>
          <a:p>
            <a:endParaRPr lang="en-US" sz="2000" dirty="0">
              <a:highlight>
                <a:srgbClr val="E3CBBA"/>
              </a:highlight>
            </a:endParaRPr>
          </a:p>
          <a:p>
            <a:pPr marL="800100" lvl="1" indent="-342900">
              <a:buFont typeface="Wingdings" panose="05000000000000000000" pitchFamily="2" charset="2"/>
              <a:buChar char="§"/>
            </a:pPr>
            <a:r>
              <a:rPr lang="en-US" sz="2000" dirty="0">
                <a:highlight>
                  <a:srgbClr val="E3CBBA"/>
                </a:highlight>
              </a:rPr>
              <a:t>The total sales revenue varies month by month, for each month is as follows:</a:t>
            </a:r>
          </a:p>
        </p:txBody>
      </p:sp>
      <p:graphicFrame>
        <p:nvGraphicFramePr>
          <p:cNvPr id="3" name="Chart 2">
            <a:extLst>
              <a:ext uri="{FF2B5EF4-FFF2-40B4-BE49-F238E27FC236}">
                <a16:creationId xmlns:a16="http://schemas.microsoft.com/office/drawing/2014/main" id="{9CA5F54D-95D1-C011-873E-2E43AA80C77E}"/>
              </a:ext>
            </a:extLst>
          </p:cNvPr>
          <p:cNvGraphicFramePr>
            <a:graphicFrameLocks/>
          </p:cNvGraphicFramePr>
          <p:nvPr>
            <p:extLst>
              <p:ext uri="{D42A27DB-BD31-4B8C-83A1-F6EECF244321}">
                <p14:modId xmlns:p14="http://schemas.microsoft.com/office/powerpoint/2010/main" val="3528249848"/>
              </p:ext>
            </p:extLst>
          </p:nvPr>
        </p:nvGraphicFramePr>
        <p:xfrm>
          <a:off x="2530048" y="2136710"/>
          <a:ext cx="5374431" cy="3563822"/>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9279FE54-C4C8-C63A-1127-DF702D375808}"/>
              </a:ext>
            </a:extLst>
          </p:cNvPr>
          <p:cNvSpPr txBox="1"/>
          <p:nvPr/>
        </p:nvSpPr>
        <p:spPr>
          <a:xfrm>
            <a:off x="66040" y="2653306"/>
            <a:ext cx="2397967" cy="2530629"/>
          </a:xfrm>
          <a:prstGeom prst="rect">
            <a:avLst/>
          </a:prstGeom>
          <a:noFill/>
        </p:spPr>
        <p:txBody>
          <a:bodyPr wrap="square">
            <a:spAutoFit/>
          </a:bodyPr>
          <a:lstStyle/>
          <a:p>
            <a:pPr>
              <a:lnSpc>
                <a:spcPct val="150000"/>
              </a:lnSpc>
            </a:pPr>
            <a:r>
              <a:rPr lang="en-US" sz="1800" b="1" dirty="0">
                <a:highlight>
                  <a:srgbClr val="E3CBBA"/>
                </a:highlight>
              </a:rPr>
              <a:t>January: </a:t>
            </a:r>
            <a:r>
              <a:rPr lang="en-US" sz="1800" dirty="0">
                <a:highlight>
                  <a:srgbClr val="E3CBBA"/>
                </a:highlight>
              </a:rPr>
              <a:t>$81,677.74</a:t>
            </a:r>
          </a:p>
          <a:p>
            <a:pPr>
              <a:lnSpc>
                <a:spcPct val="150000"/>
              </a:lnSpc>
            </a:pPr>
            <a:r>
              <a:rPr lang="en-US" sz="1800" b="1" dirty="0">
                <a:highlight>
                  <a:srgbClr val="E3CBBA"/>
                </a:highlight>
              </a:rPr>
              <a:t>February: </a:t>
            </a:r>
            <a:r>
              <a:rPr lang="en-US" sz="1800" dirty="0">
                <a:highlight>
                  <a:srgbClr val="E3CBBA"/>
                </a:highlight>
              </a:rPr>
              <a:t>$76,145.19</a:t>
            </a:r>
          </a:p>
          <a:p>
            <a:pPr>
              <a:lnSpc>
                <a:spcPct val="150000"/>
              </a:lnSpc>
            </a:pPr>
            <a:r>
              <a:rPr lang="en-US" sz="1800" b="1" dirty="0">
                <a:highlight>
                  <a:srgbClr val="E3CBBA"/>
                </a:highlight>
              </a:rPr>
              <a:t>March: </a:t>
            </a:r>
            <a:r>
              <a:rPr lang="en-US" sz="1800" dirty="0">
                <a:highlight>
                  <a:srgbClr val="E3CBBA"/>
                </a:highlight>
              </a:rPr>
              <a:t>$98,834.68</a:t>
            </a:r>
          </a:p>
          <a:p>
            <a:pPr>
              <a:lnSpc>
                <a:spcPct val="150000"/>
              </a:lnSpc>
            </a:pPr>
            <a:r>
              <a:rPr lang="en-US" sz="1800" b="1" dirty="0">
                <a:highlight>
                  <a:srgbClr val="E3CBBA"/>
                </a:highlight>
              </a:rPr>
              <a:t>April: </a:t>
            </a:r>
            <a:r>
              <a:rPr lang="en-US" sz="1800" dirty="0">
                <a:highlight>
                  <a:srgbClr val="E3CBBA"/>
                </a:highlight>
              </a:rPr>
              <a:t>$118,941.08</a:t>
            </a:r>
          </a:p>
          <a:p>
            <a:pPr>
              <a:lnSpc>
                <a:spcPct val="150000"/>
              </a:lnSpc>
            </a:pPr>
            <a:r>
              <a:rPr lang="en-US" sz="1800" b="1" dirty="0">
                <a:highlight>
                  <a:srgbClr val="E3CBBA"/>
                </a:highlight>
              </a:rPr>
              <a:t>May: </a:t>
            </a:r>
            <a:r>
              <a:rPr lang="en-US" sz="1800" dirty="0">
                <a:highlight>
                  <a:srgbClr val="E3CBBA"/>
                </a:highlight>
              </a:rPr>
              <a:t>$156,727.76</a:t>
            </a:r>
          </a:p>
          <a:p>
            <a:pPr>
              <a:lnSpc>
                <a:spcPct val="150000"/>
              </a:lnSpc>
            </a:pPr>
            <a:r>
              <a:rPr lang="en-US" sz="1800" b="1" dirty="0">
                <a:highlight>
                  <a:srgbClr val="E3CBBA"/>
                </a:highlight>
              </a:rPr>
              <a:t>June: </a:t>
            </a:r>
            <a:r>
              <a:rPr lang="en-US" sz="1800" dirty="0">
                <a:highlight>
                  <a:srgbClr val="E3CBBA"/>
                </a:highlight>
              </a:rPr>
              <a:t>$166,485.88</a:t>
            </a:r>
            <a:endParaRPr lang="en-IN" sz="1800" dirty="0">
              <a:highlight>
                <a:srgbClr val="E3CBBA"/>
              </a:highlight>
            </a:endParaRPr>
          </a:p>
        </p:txBody>
      </p:sp>
    </p:spTree>
    <p:extLst>
      <p:ext uri="{BB962C8B-B14F-4D97-AF65-F5344CB8AC3E}">
        <p14:creationId xmlns:p14="http://schemas.microsoft.com/office/powerpoint/2010/main" val="3122973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4BA873-F894-A26A-9E8B-DDE8C25333E2}"/>
            </a:ext>
          </a:extLst>
        </p:cNvPr>
        <p:cNvGrpSpPr/>
        <p:nvPr/>
      </p:nvGrpSpPr>
      <p:grpSpPr>
        <a:xfrm>
          <a:off x="0" y="0"/>
          <a:ext cx="0" cy="0"/>
          <a:chOff x="0" y="0"/>
          <a:chExt cx="0" cy="0"/>
        </a:xfrm>
      </p:grpSpPr>
      <p:pic>
        <p:nvPicPr>
          <p:cNvPr id="27" name="Picture Placeholder 26" descr=" A close-up of a cup of coffee">
            <a:extLst>
              <a:ext uri="{FF2B5EF4-FFF2-40B4-BE49-F238E27FC236}">
                <a16:creationId xmlns:a16="http://schemas.microsoft.com/office/drawing/2014/main" id="{9C807D72-E3D9-8A6F-2E75-728FD08AB594}"/>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8036560" y="-1"/>
            <a:ext cx="4155440" cy="6858001"/>
          </a:xfrm>
        </p:spPr>
      </p:pic>
      <p:sp>
        <p:nvSpPr>
          <p:cNvPr id="29" name="Slide Number Placeholder 28">
            <a:extLst>
              <a:ext uri="{FF2B5EF4-FFF2-40B4-BE49-F238E27FC236}">
                <a16:creationId xmlns:a16="http://schemas.microsoft.com/office/drawing/2014/main" id="{322EF610-E3CF-CF16-B27F-09CD78EF0474}"/>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7</a:t>
            </a:fld>
            <a:endParaRPr lang="en-US" dirty="0"/>
          </a:p>
        </p:txBody>
      </p:sp>
      <p:sp>
        <p:nvSpPr>
          <p:cNvPr id="24" name="TextBox 23">
            <a:extLst>
              <a:ext uri="{FF2B5EF4-FFF2-40B4-BE49-F238E27FC236}">
                <a16:creationId xmlns:a16="http://schemas.microsoft.com/office/drawing/2014/main" id="{EF700F60-A907-928F-DE31-E4024DA1B7CB}"/>
              </a:ext>
            </a:extLst>
          </p:cNvPr>
          <p:cNvSpPr txBox="1"/>
          <p:nvPr/>
        </p:nvSpPr>
        <p:spPr>
          <a:xfrm>
            <a:off x="158905" y="72794"/>
            <a:ext cx="7718749" cy="2616101"/>
          </a:xfrm>
          <a:prstGeom prst="rect">
            <a:avLst/>
          </a:prstGeom>
          <a:noFill/>
        </p:spPr>
        <p:txBody>
          <a:bodyPr wrap="square">
            <a:spAutoFit/>
          </a:bodyPr>
          <a:lstStyle/>
          <a:p>
            <a:pPr marL="342900" indent="-342900">
              <a:buFont typeface="Wingdings" panose="05000000000000000000" pitchFamily="2" charset="2"/>
              <a:buChar char="Ø"/>
            </a:pPr>
            <a:r>
              <a:rPr lang="en-US" sz="2400" dirty="0">
                <a:highlight>
                  <a:srgbClr val="E3CBBA"/>
                </a:highlight>
              </a:rPr>
              <a:t>How do sales vary across different store locations?</a:t>
            </a:r>
          </a:p>
          <a:p>
            <a:endParaRPr lang="en-US" sz="2400" dirty="0">
              <a:highlight>
                <a:srgbClr val="E3CBBA"/>
              </a:highlight>
            </a:endParaRPr>
          </a:p>
          <a:p>
            <a:pPr lvl="1"/>
            <a:r>
              <a:rPr lang="en-US" sz="2000" dirty="0">
                <a:highlight>
                  <a:srgbClr val="E3CBBA"/>
                </a:highlight>
              </a:rPr>
              <a:t>Sales across different store locations exhibit slight variations:</a:t>
            </a:r>
          </a:p>
          <a:p>
            <a:pPr lvl="1"/>
            <a:endParaRPr lang="en-US" sz="2400" dirty="0">
              <a:highlight>
                <a:srgbClr val="E3CBBA"/>
              </a:highlight>
            </a:endParaRPr>
          </a:p>
          <a:p>
            <a:pPr marL="800100" lvl="1" indent="-342900">
              <a:buFont typeface="Wingdings" panose="05000000000000000000" pitchFamily="2" charset="2"/>
              <a:buChar char="§"/>
            </a:pPr>
            <a:r>
              <a:rPr lang="en-US" sz="2400" b="1" dirty="0">
                <a:highlight>
                  <a:srgbClr val="E3CBBA"/>
                </a:highlight>
              </a:rPr>
              <a:t>Astoria</a:t>
            </a:r>
            <a:r>
              <a:rPr lang="en-US" sz="2400" dirty="0">
                <a:highlight>
                  <a:srgbClr val="E3CBBA"/>
                </a:highlight>
              </a:rPr>
              <a:t>: $232,243.91</a:t>
            </a:r>
          </a:p>
          <a:p>
            <a:pPr marL="800100" lvl="1" indent="-342900">
              <a:buFont typeface="Wingdings" panose="05000000000000000000" pitchFamily="2" charset="2"/>
              <a:buChar char="§"/>
            </a:pPr>
            <a:r>
              <a:rPr lang="en-US" sz="2400" b="1" dirty="0">
                <a:highlight>
                  <a:srgbClr val="E3CBBA"/>
                </a:highlight>
              </a:rPr>
              <a:t>Hell's Kitchen</a:t>
            </a:r>
            <a:r>
              <a:rPr lang="en-US" sz="2400" dirty="0">
                <a:highlight>
                  <a:srgbClr val="E3CBBA"/>
                </a:highlight>
              </a:rPr>
              <a:t>: $236,511.17</a:t>
            </a:r>
          </a:p>
          <a:p>
            <a:pPr marL="800100" lvl="1" indent="-342900">
              <a:buFont typeface="Wingdings" panose="05000000000000000000" pitchFamily="2" charset="2"/>
              <a:buChar char="§"/>
            </a:pPr>
            <a:r>
              <a:rPr lang="en-US" sz="2400" b="1" dirty="0">
                <a:highlight>
                  <a:srgbClr val="E3CBBA"/>
                </a:highlight>
              </a:rPr>
              <a:t>Lower Manhattan</a:t>
            </a:r>
            <a:r>
              <a:rPr lang="en-US" sz="2400" dirty="0">
                <a:highlight>
                  <a:srgbClr val="E3CBBA"/>
                </a:highlight>
              </a:rPr>
              <a:t>: $230,057.25</a:t>
            </a:r>
          </a:p>
        </p:txBody>
      </p:sp>
      <p:graphicFrame>
        <p:nvGraphicFramePr>
          <p:cNvPr id="2" name="Chart 1">
            <a:extLst>
              <a:ext uri="{FF2B5EF4-FFF2-40B4-BE49-F238E27FC236}">
                <a16:creationId xmlns:a16="http://schemas.microsoft.com/office/drawing/2014/main" id="{1447E24C-A37E-68A0-59D0-315E9BC3655E}"/>
              </a:ext>
            </a:extLst>
          </p:cNvPr>
          <p:cNvGraphicFramePr>
            <a:graphicFrameLocks/>
          </p:cNvGraphicFramePr>
          <p:nvPr>
            <p:extLst>
              <p:ext uri="{D42A27DB-BD31-4B8C-83A1-F6EECF244321}">
                <p14:modId xmlns:p14="http://schemas.microsoft.com/office/powerpoint/2010/main" val="1662362402"/>
              </p:ext>
            </p:extLst>
          </p:nvPr>
        </p:nvGraphicFramePr>
        <p:xfrm>
          <a:off x="1007268" y="2817226"/>
          <a:ext cx="6022022" cy="2771775"/>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4C14F05C-2B51-AD82-BFA1-522870C44600}"/>
              </a:ext>
            </a:extLst>
          </p:cNvPr>
          <p:cNvSpPr txBox="1"/>
          <p:nvPr/>
        </p:nvSpPr>
        <p:spPr>
          <a:xfrm>
            <a:off x="158905" y="5849963"/>
            <a:ext cx="8036560" cy="584775"/>
          </a:xfrm>
          <a:prstGeom prst="rect">
            <a:avLst/>
          </a:prstGeom>
          <a:noFill/>
        </p:spPr>
        <p:txBody>
          <a:bodyPr wrap="square">
            <a:spAutoFit/>
          </a:bodyPr>
          <a:lstStyle/>
          <a:p>
            <a:r>
              <a:rPr lang="en-IN" sz="1600" dirty="0">
                <a:highlight>
                  <a:srgbClr val="E3CBBA"/>
                </a:highlight>
              </a:rPr>
              <a:t>These figures indicate that Hell's Kitchen has the highest sales among the listed locations, followed closely by Astoria, while Lower Manhattan has slightly lower sales.</a:t>
            </a:r>
          </a:p>
        </p:txBody>
      </p:sp>
    </p:spTree>
    <p:extLst>
      <p:ext uri="{BB962C8B-B14F-4D97-AF65-F5344CB8AC3E}">
        <p14:creationId xmlns:p14="http://schemas.microsoft.com/office/powerpoint/2010/main" val="3486004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9E3A8-2F83-BEE6-F737-AAEDACBCCE6D}"/>
            </a:ext>
          </a:extLst>
        </p:cNvPr>
        <p:cNvGrpSpPr/>
        <p:nvPr/>
      </p:nvGrpSpPr>
      <p:grpSpPr>
        <a:xfrm>
          <a:off x="0" y="0"/>
          <a:ext cx="0" cy="0"/>
          <a:chOff x="0" y="0"/>
          <a:chExt cx="0" cy="0"/>
        </a:xfrm>
      </p:grpSpPr>
      <p:pic>
        <p:nvPicPr>
          <p:cNvPr id="27" name="Picture Placeholder 26" descr=" A close-up of a cup of coffee">
            <a:extLst>
              <a:ext uri="{FF2B5EF4-FFF2-40B4-BE49-F238E27FC236}">
                <a16:creationId xmlns:a16="http://schemas.microsoft.com/office/drawing/2014/main" id="{CF01C70E-D4D9-D120-02BB-8757E7094505}"/>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8036560" y="-1"/>
            <a:ext cx="4155440" cy="6858001"/>
          </a:xfrm>
        </p:spPr>
      </p:pic>
      <p:sp>
        <p:nvSpPr>
          <p:cNvPr id="29" name="Slide Number Placeholder 28">
            <a:extLst>
              <a:ext uri="{FF2B5EF4-FFF2-40B4-BE49-F238E27FC236}">
                <a16:creationId xmlns:a16="http://schemas.microsoft.com/office/drawing/2014/main" id="{A28002D4-C01C-097C-3DC0-E9775E2FA38B}"/>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8</a:t>
            </a:fld>
            <a:endParaRPr lang="en-US" dirty="0"/>
          </a:p>
        </p:txBody>
      </p:sp>
      <p:sp>
        <p:nvSpPr>
          <p:cNvPr id="24" name="TextBox 23">
            <a:extLst>
              <a:ext uri="{FF2B5EF4-FFF2-40B4-BE49-F238E27FC236}">
                <a16:creationId xmlns:a16="http://schemas.microsoft.com/office/drawing/2014/main" id="{BD612FC0-337B-8817-D00A-0A642342BB16}"/>
              </a:ext>
            </a:extLst>
          </p:cNvPr>
          <p:cNvSpPr txBox="1"/>
          <p:nvPr/>
        </p:nvSpPr>
        <p:spPr>
          <a:xfrm>
            <a:off x="104776" y="290133"/>
            <a:ext cx="7910040" cy="2369880"/>
          </a:xfrm>
          <a:prstGeom prst="rect">
            <a:avLst/>
          </a:prstGeom>
          <a:noFill/>
        </p:spPr>
        <p:txBody>
          <a:bodyPr wrap="square">
            <a:spAutoFit/>
          </a:bodyPr>
          <a:lstStyle/>
          <a:p>
            <a:pPr marL="342900" indent="-342900">
              <a:buFont typeface="Wingdings" panose="05000000000000000000" pitchFamily="2" charset="2"/>
              <a:buChar char="Ø"/>
            </a:pPr>
            <a:r>
              <a:rPr lang="en-US" sz="2800" dirty="0">
                <a:highlight>
                  <a:srgbClr val="E3CBBA"/>
                </a:highlight>
              </a:rPr>
              <a:t>What is the average price/order per person?</a:t>
            </a:r>
          </a:p>
          <a:p>
            <a:endParaRPr lang="en-US" sz="2400" dirty="0">
              <a:highlight>
                <a:srgbClr val="E3CBBA"/>
              </a:highlight>
            </a:endParaRPr>
          </a:p>
          <a:p>
            <a:pPr marL="342900" indent="-342900">
              <a:buFont typeface="Wingdings" panose="05000000000000000000" pitchFamily="2" charset="2"/>
              <a:buChar char="§"/>
            </a:pPr>
            <a:r>
              <a:rPr lang="en-US" sz="2400" dirty="0">
                <a:highlight>
                  <a:srgbClr val="E3CBBA"/>
                </a:highlight>
              </a:rPr>
              <a:t>The average price per order per person is </a:t>
            </a:r>
            <a:r>
              <a:rPr lang="en-US" sz="2400" b="1" dirty="0">
                <a:highlight>
                  <a:srgbClr val="E3CBBA"/>
                </a:highlight>
              </a:rPr>
              <a:t>$4.69 </a:t>
            </a:r>
            <a:r>
              <a:rPr lang="en-US" sz="2400" dirty="0">
                <a:highlight>
                  <a:srgbClr val="E3CBBA"/>
                </a:highlight>
              </a:rPr>
              <a:t>This figure represents the average amount spent by each customer per order, providing valuable insight into the spending behavior of the clientele.</a:t>
            </a:r>
          </a:p>
        </p:txBody>
      </p:sp>
      <p:sp>
        <p:nvSpPr>
          <p:cNvPr id="3" name="Rectangle: Rounded Corners 2">
            <a:extLst>
              <a:ext uri="{FF2B5EF4-FFF2-40B4-BE49-F238E27FC236}">
                <a16:creationId xmlns:a16="http://schemas.microsoft.com/office/drawing/2014/main" id="{B29BB374-CF14-4BBC-863B-268CDEB68B93}"/>
              </a:ext>
            </a:extLst>
          </p:cNvPr>
          <p:cNvSpPr/>
          <p:nvPr/>
        </p:nvSpPr>
        <p:spPr>
          <a:xfrm>
            <a:off x="1304448" y="3428999"/>
            <a:ext cx="5510695" cy="2160036"/>
          </a:xfrm>
          <a:prstGeom prst="round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indent="0" algn="ctr"/>
            <a:fld id="{E3C73631-7DBE-40FA-811B-BDC54EE98D6D}" type="TxLink">
              <a:rPr lang="en-US" sz="4400" b="1" i="0" u="none" strike="noStrike">
                <a:solidFill>
                  <a:srgbClr val="000000"/>
                </a:solidFill>
                <a:latin typeface="Calibri"/>
                <a:ea typeface="Calibri"/>
                <a:cs typeface="Calibri"/>
              </a:rPr>
              <a:pPr marL="0" indent="0" algn="ctr"/>
              <a:t>4.69</a:t>
            </a:fld>
            <a:endParaRPr lang="en-US" sz="4400" b="1" i="0" u="none" strike="noStrike" dirty="0">
              <a:solidFill>
                <a:srgbClr val="000000"/>
              </a:solidFill>
              <a:latin typeface="Calibri"/>
              <a:ea typeface="Calibri"/>
              <a:cs typeface="Calibri"/>
            </a:endParaRPr>
          </a:p>
          <a:p>
            <a:pPr marL="0" indent="0" algn="ctr"/>
            <a:r>
              <a:rPr lang="en-US" sz="3600" b="1" i="0" u="none" strike="noStrike" dirty="0">
                <a:solidFill>
                  <a:srgbClr val="000000"/>
                </a:solidFill>
                <a:latin typeface="Calibri"/>
                <a:ea typeface="Calibri"/>
                <a:cs typeface="Calibri"/>
              </a:rPr>
              <a:t>Average</a:t>
            </a:r>
            <a:r>
              <a:rPr lang="en-US" sz="3600" b="1" i="0" u="none" strike="noStrike" baseline="0" dirty="0">
                <a:solidFill>
                  <a:srgbClr val="000000"/>
                </a:solidFill>
                <a:latin typeface="Calibri"/>
                <a:ea typeface="Calibri"/>
                <a:cs typeface="Calibri"/>
              </a:rPr>
              <a:t> Bill Per Person</a:t>
            </a:r>
            <a:endParaRPr lang="en-IN" sz="3600" b="1" i="0" u="none" strike="noStrike" dirty="0">
              <a:solidFill>
                <a:sysClr val="windowText" lastClr="000000"/>
              </a:solidFill>
              <a:latin typeface="Calibri"/>
              <a:ea typeface="Calibri"/>
              <a:cs typeface="Calibri"/>
            </a:endParaRPr>
          </a:p>
        </p:txBody>
      </p:sp>
    </p:spTree>
    <p:extLst>
      <p:ext uri="{BB962C8B-B14F-4D97-AF65-F5344CB8AC3E}">
        <p14:creationId xmlns:p14="http://schemas.microsoft.com/office/powerpoint/2010/main" val="5895375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D1E9EC-3EAF-46A1-311E-5A36C47CC249}"/>
            </a:ext>
          </a:extLst>
        </p:cNvPr>
        <p:cNvGrpSpPr/>
        <p:nvPr/>
      </p:nvGrpSpPr>
      <p:grpSpPr>
        <a:xfrm>
          <a:off x="0" y="0"/>
          <a:ext cx="0" cy="0"/>
          <a:chOff x="0" y="0"/>
          <a:chExt cx="0" cy="0"/>
        </a:xfrm>
      </p:grpSpPr>
      <p:pic>
        <p:nvPicPr>
          <p:cNvPr id="27" name="Picture Placeholder 26" descr=" A close-up of a cup of coffee">
            <a:extLst>
              <a:ext uri="{FF2B5EF4-FFF2-40B4-BE49-F238E27FC236}">
                <a16:creationId xmlns:a16="http://schemas.microsoft.com/office/drawing/2014/main" id="{A587FEC0-7F02-B660-0749-53FF1C15C17B}"/>
              </a:ext>
            </a:extLst>
          </p:cNvPr>
          <p:cNvPicPr>
            <a:picLocks noGrp="1" noChangeAspect="1"/>
          </p:cNvPicPr>
          <p:nvPr>
            <p:ph type="pic" sz="quarter" idx="10"/>
          </p:nvPr>
        </p:nvPicPr>
        <p:blipFill>
          <a:blip r:embed="rId2" cstate="print">
            <a:extLst>
              <a:ext uri="{28A0092B-C50C-407E-A947-70E740481C1C}">
                <a14:useLocalDpi xmlns:a14="http://schemas.microsoft.com/office/drawing/2010/main"/>
              </a:ext>
            </a:extLst>
          </a:blip>
          <a:srcRect/>
          <a:stretch/>
        </p:blipFill>
        <p:spPr>
          <a:xfrm>
            <a:off x="8036560" y="-1"/>
            <a:ext cx="4155439" cy="6858001"/>
          </a:xfrm>
        </p:spPr>
      </p:pic>
      <p:sp>
        <p:nvSpPr>
          <p:cNvPr id="29" name="Slide Number Placeholder 28">
            <a:extLst>
              <a:ext uri="{FF2B5EF4-FFF2-40B4-BE49-F238E27FC236}">
                <a16:creationId xmlns:a16="http://schemas.microsoft.com/office/drawing/2014/main" id="{2FCDD678-CABF-8D24-3564-5688097BAC59}"/>
              </a:ext>
            </a:extLst>
          </p:cNvPr>
          <p:cNvSpPr>
            <a:spLocks noGrp="1"/>
          </p:cNvSpPr>
          <p:nvPr>
            <p:ph type="sldNum" sz="quarter" idx="4"/>
          </p:nvPr>
        </p:nvSpPr>
        <p:spPr>
          <a:xfrm>
            <a:off x="8899969" y="6252175"/>
            <a:ext cx="2743200" cy="365126"/>
          </a:xfrm>
        </p:spPr>
        <p:txBody>
          <a:bodyPr/>
          <a:lstStyle/>
          <a:p>
            <a:fld id="{914F588F-3268-487C-BB05-403E3E2B4BD7}" type="slidenum">
              <a:rPr lang="en-US" smtClean="0"/>
              <a:pPr/>
              <a:t>9</a:t>
            </a:fld>
            <a:endParaRPr lang="en-US" dirty="0"/>
          </a:p>
        </p:txBody>
      </p:sp>
      <p:sp>
        <p:nvSpPr>
          <p:cNvPr id="24" name="TextBox 23">
            <a:extLst>
              <a:ext uri="{FF2B5EF4-FFF2-40B4-BE49-F238E27FC236}">
                <a16:creationId xmlns:a16="http://schemas.microsoft.com/office/drawing/2014/main" id="{DF6E02D4-1D86-35A3-393C-38AB1FE63024}"/>
              </a:ext>
            </a:extLst>
          </p:cNvPr>
          <p:cNvSpPr txBox="1"/>
          <p:nvPr/>
        </p:nvSpPr>
        <p:spPr>
          <a:xfrm>
            <a:off x="0" y="156669"/>
            <a:ext cx="7910040" cy="1785104"/>
          </a:xfrm>
          <a:prstGeom prst="rect">
            <a:avLst/>
          </a:prstGeom>
          <a:noFill/>
        </p:spPr>
        <p:txBody>
          <a:bodyPr wrap="square">
            <a:spAutoFit/>
          </a:bodyPr>
          <a:lstStyle/>
          <a:p>
            <a:pPr marL="285750" indent="-285750">
              <a:buFont typeface="Wingdings" panose="05000000000000000000" pitchFamily="2" charset="2"/>
              <a:buChar char="Ø"/>
            </a:pPr>
            <a:r>
              <a:rPr lang="en-US" sz="2800" dirty="0">
                <a:highlight>
                  <a:srgbClr val="E3CBBA"/>
                </a:highlight>
              </a:rPr>
              <a:t> Which products are the best selling in terms of quantity and revenue?</a:t>
            </a:r>
          </a:p>
          <a:p>
            <a:endParaRPr lang="en-US" sz="1400" dirty="0">
              <a:highlight>
                <a:srgbClr val="E3CBBA"/>
              </a:highlight>
            </a:endParaRPr>
          </a:p>
          <a:p>
            <a:pPr lvl="1"/>
            <a:r>
              <a:rPr lang="en-US" sz="2000" dirty="0">
                <a:highlight>
                  <a:srgbClr val="E3CBBA"/>
                </a:highlight>
              </a:rPr>
              <a:t>This Top 5 Products are the best-selling products in terms of quantity and revenue are as follows:</a:t>
            </a:r>
          </a:p>
        </p:txBody>
      </p:sp>
      <p:sp>
        <p:nvSpPr>
          <p:cNvPr id="4" name="TextBox 3">
            <a:extLst>
              <a:ext uri="{FF2B5EF4-FFF2-40B4-BE49-F238E27FC236}">
                <a16:creationId xmlns:a16="http://schemas.microsoft.com/office/drawing/2014/main" id="{1EF8FD27-7783-35DC-CC6D-B135AA90477D}"/>
              </a:ext>
            </a:extLst>
          </p:cNvPr>
          <p:cNvSpPr txBox="1"/>
          <p:nvPr/>
        </p:nvSpPr>
        <p:spPr>
          <a:xfrm>
            <a:off x="161337" y="2303420"/>
            <a:ext cx="2613469" cy="4544115"/>
          </a:xfrm>
          <a:prstGeom prst="rect">
            <a:avLst/>
          </a:prstGeom>
          <a:noFill/>
        </p:spPr>
        <p:txBody>
          <a:bodyPr wrap="square">
            <a:spAutoFit/>
          </a:bodyPr>
          <a:lstStyle/>
          <a:p>
            <a:r>
              <a:rPr lang="en-US" sz="1400" dirty="0">
                <a:highlight>
                  <a:srgbClr val="E3CBBA"/>
                </a:highlight>
              </a:rPr>
              <a:t>1. Barista Espresso:</a:t>
            </a:r>
          </a:p>
          <a:p>
            <a:pPr lvl="1"/>
            <a:r>
              <a:rPr lang="en-US" sz="1400" dirty="0"/>
              <a:t>Revenue : $91,406.20</a:t>
            </a:r>
          </a:p>
          <a:p>
            <a:pPr lvl="1"/>
            <a:r>
              <a:rPr lang="en-US" sz="1400" dirty="0"/>
              <a:t>Quantity: 16403</a:t>
            </a:r>
          </a:p>
          <a:p>
            <a:endParaRPr lang="en-US" sz="1400" dirty="0">
              <a:highlight>
                <a:srgbClr val="E3CBBA"/>
              </a:highlight>
            </a:endParaRPr>
          </a:p>
          <a:p>
            <a:r>
              <a:rPr lang="en-US" sz="1400" dirty="0">
                <a:highlight>
                  <a:srgbClr val="E3CBBA"/>
                </a:highlight>
              </a:rPr>
              <a:t>2. Brewed Black tea:</a:t>
            </a:r>
          </a:p>
          <a:p>
            <a:pPr lvl="1"/>
            <a:r>
              <a:rPr lang="en-US" sz="1400" dirty="0"/>
              <a:t>Revenue: $47,932.00</a:t>
            </a:r>
          </a:p>
          <a:p>
            <a:pPr lvl="1"/>
            <a:r>
              <a:rPr lang="en-US" sz="1400" dirty="0"/>
              <a:t>Quantity: 11350</a:t>
            </a:r>
          </a:p>
          <a:p>
            <a:endParaRPr lang="en-US" sz="1400" dirty="0">
              <a:highlight>
                <a:srgbClr val="E3CBBA"/>
              </a:highlight>
            </a:endParaRPr>
          </a:p>
          <a:p>
            <a:r>
              <a:rPr lang="en-US" sz="1400" dirty="0">
                <a:highlight>
                  <a:srgbClr val="E3CBBA"/>
                </a:highlight>
              </a:rPr>
              <a:t>3. Brewed Chai tea:</a:t>
            </a:r>
          </a:p>
          <a:p>
            <a:pPr lvl="1"/>
            <a:r>
              <a:rPr lang="en-US" sz="1400" dirty="0"/>
              <a:t>Revenue : $77,081.95</a:t>
            </a:r>
          </a:p>
          <a:p>
            <a:pPr lvl="1"/>
            <a:r>
              <a:rPr lang="en-US" sz="1400" dirty="0"/>
              <a:t>Quantity: 17183</a:t>
            </a:r>
          </a:p>
          <a:p>
            <a:endParaRPr lang="en-US" sz="1400" dirty="0">
              <a:highlight>
                <a:srgbClr val="E3CBBA"/>
              </a:highlight>
            </a:endParaRPr>
          </a:p>
          <a:p>
            <a:endParaRPr lang="en-US" sz="1400" dirty="0">
              <a:highlight>
                <a:srgbClr val="E3CBBA"/>
              </a:highlight>
            </a:endParaRPr>
          </a:p>
          <a:p>
            <a:r>
              <a:rPr lang="en-US" sz="1400" dirty="0">
                <a:highlight>
                  <a:srgbClr val="E3CBBA"/>
                </a:highlight>
              </a:rPr>
              <a:t>4. Gourmet brewed coffee: </a:t>
            </a:r>
          </a:p>
          <a:p>
            <a:pPr lvl="1"/>
            <a:r>
              <a:rPr lang="en-US" sz="1400" dirty="0"/>
              <a:t>Revenue : $70,034.60</a:t>
            </a:r>
          </a:p>
          <a:p>
            <a:pPr lvl="1"/>
            <a:r>
              <a:rPr lang="en-US" sz="1400" dirty="0"/>
              <a:t>Quantity: 16912</a:t>
            </a:r>
          </a:p>
          <a:p>
            <a:endParaRPr lang="en-US" sz="1400" dirty="0">
              <a:highlight>
                <a:srgbClr val="E3CBBA"/>
              </a:highlight>
            </a:endParaRPr>
          </a:p>
          <a:p>
            <a:r>
              <a:rPr lang="en-US" sz="1400" dirty="0">
                <a:highlight>
                  <a:srgbClr val="E3CBBA"/>
                </a:highlight>
              </a:rPr>
              <a:t>5. Hot chocolate	 </a:t>
            </a:r>
          </a:p>
          <a:p>
            <a:pPr lvl="1"/>
            <a:r>
              <a:rPr lang="en-US" sz="1400" dirty="0"/>
              <a:t>Revenue : $72,416.00</a:t>
            </a:r>
          </a:p>
          <a:p>
            <a:pPr lvl="1"/>
            <a:r>
              <a:rPr lang="en-US" sz="1400" dirty="0"/>
              <a:t>Quantity: 11468</a:t>
            </a:r>
          </a:p>
        </p:txBody>
      </p:sp>
      <p:graphicFrame>
        <p:nvGraphicFramePr>
          <p:cNvPr id="5" name="Chart 4">
            <a:extLst>
              <a:ext uri="{FF2B5EF4-FFF2-40B4-BE49-F238E27FC236}">
                <a16:creationId xmlns:a16="http://schemas.microsoft.com/office/drawing/2014/main" id="{091B6FB3-437B-5C88-D23F-082A44835342}"/>
              </a:ext>
            </a:extLst>
          </p:cNvPr>
          <p:cNvGraphicFramePr>
            <a:graphicFrameLocks/>
          </p:cNvGraphicFramePr>
          <p:nvPr>
            <p:extLst>
              <p:ext uri="{D42A27DB-BD31-4B8C-83A1-F6EECF244321}">
                <p14:modId xmlns:p14="http://schemas.microsoft.com/office/powerpoint/2010/main" val="2336782643"/>
              </p:ext>
            </p:extLst>
          </p:nvPr>
        </p:nvGraphicFramePr>
        <p:xfrm>
          <a:off x="2710432" y="2024422"/>
          <a:ext cx="7117320" cy="4245173"/>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38407701-7411-575B-9613-FC836C77033B}"/>
              </a:ext>
            </a:extLst>
          </p:cNvPr>
          <p:cNvSpPr txBox="1"/>
          <p:nvPr/>
        </p:nvSpPr>
        <p:spPr>
          <a:xfrm>
            <a:off x="2508694" y="6365889"/>
            <a:ext cx="9029700" cy="461665"/>
          </a:xfrm>
          <a:prstGeom prst="rect">
            <a:avLst/>
          </a:prstGeom>
          <a:noFill/>
        </p:spPr>
        <p:txBody>
          <a:bodyPr wrap="square">
            <a:spAutoFit/>
          </a:bodyPr>
          <a:lstStyle/>
          <a:p>
            <a:r>
              <a:rPr lang="en-IN" sz="1200" dirty="0">
                <a:highlight>
                  <a:srgbClr val="E3CBBA"/>
                </a:highlight>
              </a:rPr>
              <a:t>These rankings provide insight into both the top-selling products based on revenue and quantity. While Barista Espresso generates the highest revenue, Brewed Chai tea leads in terms of quantity sold.</a:t>
            </a:r>
          </a:p>
        </p:txBody>
      </p:sp>
    </p:spTree>
    <p:extLst>
      <p:ext uri="{BB962C8B-B14F-4D97-AF65-F5344CB8AC3E}">
        <p14:creationId xmlns:p14="http://schemas.microsoft.com/office/powerpoint/2010/main" val="1356062343"/>
      </p:ext>
    </p:extLst>
  </p:cSld>
  <p:clrMapOvr>
    <a:masterClrMapping/>
  </p:clrMapOvr>
</p:sld>
</file>

<file path=ppt/theme/theme1.xml><?xml version="1.0" encoding="utf-8"?>
<a:theme xmlns:a="http://schemas.openxmlformats.org/drawingml/2006/main" name="Custom">
  <a:themeElements>
    <a:clrScheme name="Custom 60">
      <a:dk1>
        <a:srgbClr val="000000"/>
      </a:dk1>
      <a:lt1>
        <a:srgbClr val="FFFFFF"/>
      </a:lt1>
      <a:dk2>
        <a:srgbClr val="E2D4C0"/>
      </a:dk2>
      <a:lt2>
        <a:srgbClr val="E6E6E6"/>
      </a:lt2>
      <a:accent1>
        <a:srgbClr val="E2CBB9"/>
      </a:accent1>
      <a:accent2>
        <a:srgbClr val="843F00"/>
      </a:accent2>
      <a:accent3>
        <a:srgbClr val="562F08"/>
      </a:accent3>
      <a:accent4>
        <a:srgbClr val="91CF50"/>
      </a:accent4>
      <a:accent5>
        <a:srgbClr val="2B9C4F"/>
      </a:accent5>
      <a:accent6>
        <a:srgbClr val="0B7149"/>
      </a:accent6>
      <a:hlink>
        <a:srgbClr val="FFF8F9"/>
      </a:hlink>
      <a:folHlink>
        <a:srgbClr val="2B6ACD"/>
      </a:folHlink>
    </a:clrScheme>
    <a:fontScheme name="Custom 71">
      <a:majorFont>
        <a:latin typeface="Lato Black"/>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01884_Win32_SL_v5" id="{7AFE633C-0110-4F77-84ED-A8BF8EBFD362}" vid="{80EE89D2-E5CC-48AF-BB35-D1580B9181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EAE634-DEC4-4395-A997-0E4563AFF11A}">
  <ds:schemaRefs>
    <ds:schemaRef ds:uri="http://schemas.microsoft.com/sharepoint/v3/contenttype/forms"/>
  </ds:schemaRefs>
</ds:datastoreItem>
</file>

<file path=customXml/itemProps2.xml><?xml version="1.0" encoding="utf-8"?>
<ds:datastoreItem xmlns:ds="http://schemas.openxmlformats.org/officeDocument/2006/customXml" ds:itemID="{8D510185-06BE-4162-BEE1-5DC8B9C9C1B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BBDD14FD-BC23-4945-A0FC-5BDE75B3DF1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Coffee Shop Business Pitch Deck</Template>
  <TotalTime>228</TotalTime>
  <Words>702</Words>
  <Application>Microsoft Office PowerPoint</Application>
  <PresentationFormat>Widescreen</PresentationFormat>
  <Paragraphs>120</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Bodoni MT Black</vt:lpstr>
      <vt:lpstr>Calibri</vt:lpstr>
      <vt:lpstr>Courier New</vt:lpstr>
      <vt:lpstr>Lato</vt:lpstr>
      <vt:lpstr>Lato Black</vt:lpstr>
      <vt:lpstr>Wingdings</vt:lpstr>
      <vt:lpstr>Custom</vt:lpstr>
      <vt:lpstr>Coffee Shop Sales Analysis Dashboard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Coffee Shop Sales Analysis Dashboard</dc:title>
  <dc:creator>Rahul Ravade</dc:creator>
  <cp:lastModifiedBy>Rahul Ravade</cp:lastModifiedBy>
  <cp:revision>3</cp:revision>
  <dcterms:created xsi:type="dcterms:W3CDTF">2024-03-06T14:23:41Z</dcterms:created>
  <dcterms:modified xsi:type="dcterms:W3CDTF">2024-03-07T14:51:26Z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